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9" r:id="rId4"/>
  </p:sldMasterIdLst>
  <p:notesMasterIdLst>
    <p:notesMasterId r:id="rId8"/>
  </p:notesMasterIdLst>
  <p:handoutMasterIdLst>
    <p:handoutMasterId r:id="rId9"/>
  </p:handoutMasterIdLst>
  <p:sldIdLst>
    <p:sldId id="536" r:id="rId5"/>
    <p:sldId id="538" r:id="rId6"/>
    <p:sldId id="537" r:id="rId7"/>
  </p:sldIdLst>
  <p:sldSz cx="18288000" cy="10287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Condensed" panose="02000000000000000000" pitchFamily="2" charset="0"/>
      <p:regular r:id="rId14"/>
      <p:bold r:id="rId15"/>
      <p:italic r:id="rId16"/>
      <p:boldItalic r:id="rId17"/>
    </p:embeddedFont>
    <p:embeddedFont>
      <p:font typeface="Roboto Light" panose="02000000000000000000" pitchFamily="2" charset="0"/>
      <p:regular r:id="rId18"/>
      <p:italic r:id="rId19"/>
    </p:embeddedFont>
    <p:embeddedFont>
      <p:font typeface="Roboto Medium" panose="02000000000000000000" pitchFamily="2" charset="0"/>
      <p:regular r:id="rId20"/>
      <p:italic r:id="rId21"/>
    </p:embeddedFont>
    <p:embeddedFont>
      <p:font typeface="Roboto Thin" panose="02000000000000000000" pitchFamily="2" charset="0"/>
      <p:regular r:id="rId22"/>
      <p:italic r:id="rId23"/>
    </p:embeddedFont>
    <p:embeddedFont>
      <p:font typeface="Webdings" pitchFamily="2" charset="2"/>
      <p:regular r:id="rId24"/>
    </p:embeddedFont>
    <p:embeddedFont>
      <p:font typeface="Wingdings 3" pitchFamily="2" charset="2"/>
      <p:regular r:id="rId25"/>
    </p:embeddedFont>
  </p:embeddedFontLst>
  <p:custDataLst>
    <p:tags r:id="rId26"/>
  </p:custDataLst>
  <p:defaultTextStyle>
    <a:defPPr>
      <a:defRPr lang="de-DE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ellenanzeigen Hochformat" id="{6D545FCD-DBCB-4BC8-9321-1AE61D95D83A}">
          <p14:sldIdLst>
            <p14:sldId id="536"/>
            <p14:sldId id="538"/>
            <p14:sldId id="537"/>
          </p14:sldIdLst>
        </p14:section>
        <p14:section name="Standardabschnitt" id="{F01E40E4-7F51-1344-AA24-234CE7B6CBD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pf, Robert [cronos]" initials="KR[" lastIdx="1" clrIdx="0">
    <p:extLst>
      <p:ext uri="{19B8F6BF-5375-455C-9EA6-DF929625EA0E}">
        <p15:presenceInfo xmlns:p15="http://schemas.microsoft.com/office/powerpoint/2012/main" userId="S-1-5-21-2006979743-1681544415-99485923-17026" providerId="AD"/>
      </p:ext>
    </p:extLst>
  </p:cmAuthor>
  <p:cmAuthor id="2" name="Kampf, Robert [cronos]" initials="KR[ [2]" lastIdx="1" clrIdx="1">
    <p:extLst>
      <p:ext uri="{19B8F6BF-5375-455C-9EA6-DF929625EA0E}">
        <p15:presenceInfo xmlns:p15="http://schemas.microsoft.com/office/powerpoint/2012/main" userId="S::KaRb@cronosnet.de::b08a253f-fa07-45ac-b5ec-c01cc3a7cd4e" providerId="AD"/>
      </p:ext>
    </p:extLst>
  </p:cmAuthor>
  <p:cmAuthor id="3" name="Kampf, Robert [cronos]" initials="KR[ [3]" lastIdx="2" clrIdx="2">
    <p:extLst>
      <p:ext uri="{19B8F6BF-5375-455C-9EA6-DF929625EA0E}">
        <p15:presenceInfo xmlns:p15="http://schemas.microsoft.com/office/powerpoint/2012/main" userId="S::r.kampf@cronos.de::b08a253f-fa07-45ac-b5ec-c01cc3a7cd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  <a:srgbClr val="262626"/>
    <a:srgbClr val="BFBFBF"/>
    <a:srgbClr val="C7C7C7"/>
    <a:srgbClr val="333D99"/>
    <a:srgbClr val="59CBAD"/>
    <a:srgbClr val="B4C7E7"/>
    <a:srgbClr val="4E5F78"/>
    <a:srgbClr val="377CE1"/>
    <a:srgbClr val="22A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4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24"/>
    </p:cViewPr>
  </p:sorter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B59609B-BAEB-4A85-AD08-800673B76A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EC1550-7B8A-4EBA-84B5-C4B736A776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8BA78-75C6-4DAA-857F-D238D2C64A81}" type="datetimeFigureOut">
              <a:rPr lang="de-DE" smtClean="0"/>
              <a:t>07.02.25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216CB7-12CD-4768-B98C-1B91754CE7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73A211-42CB-41A5-B073-EC18298DB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3BB4-750B-4529-9152-CE659CF01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365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DD3E-EB74-4AC9-B64D-D436DC0D12C1}" type="datetimeFigureOut">
              <a:rPr lang="de-DE" smtClean="0"/>
              <a:t>07.02.25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A5818-58BF-4B6E-B561-D0E26093D8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81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05D5F-89C7-4DA9-AEC0-16E9E465D7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9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54232-52AC-4D16-D340-BE3BE5F11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BBFE55-B04F-6929-58F6-FD574EBAA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31F765A-0CF1-9D1C-27B5-AA174AA33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D147AC-B3D1-8B37-41AB-2A7074B6B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05D5F-89C7-4DA9-AEC0-16E9E465D7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94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05D5F-89C7-4DA9-AEC0-16E9E465D7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44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hyperlink" Target="https://www.linkedin.com/company/cronos-unternehmensberatung-gmbh/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21.png"/><Relationship Id="rId7" Type="http://schemas.openxmlformats.org/officeDocument/2006/relationships/image" Target="../media/image14.svg"/><Relationship Id="rId12" Type="http://schemas.openxmlformats.org/officeDocument/2006/relationships/hyperlink" Target="https://www.glassdoor.de/%C3%9Cberblick/Arbeit-bei-cronos-Unternehmensberatung-EI_IE1839091.11,38.htm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slideMaster" Target="../slideMasters/slideMaster1.xml"/><Relationship Id="rId16" Type="http://schemas.openxmlformats.org/officeDocument/2006/relationships/hyperlink" Target="https://www.instagram.com/cronologen/" TargetMode="External"/><Relationship Id="rId20" Type="http://schemas.openxmlformats.org/officeDocument/2006/relationships/hyperlink" Target="https://www.facebook.com/cronosgmbh/" TargetMode="Externa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hyperlink" Target="https://www.youtube.com/c/cronostv" TargetMode="External"/><Relationship Id="rId5" Type="http://schemas.openxmlformats.org/officeDocument/2006/relationships/image" Target="../media/image12.svg"/><Relationship Id="rId15" Type="http://schemas.openxmlformats.org/officeDocument/2006/relationships/image" Target="../media/image2.png"/><Relationship Id="rId23" Type="http://schemas.openxmlformats.org/officeDocument/2006/relationships/image" Target="../media/image22.png"/><Relationship Id="rId10" Type="http://schemas.openxmlformats.org/officeDocument/2006/relationships/hyperlink" Target="https://www.kununu.com/de/cronos-unternehmensberatung" TargetMode="External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hyperlink" Target="mailto:cronos@cronos.de?subject=Anfrage%20aus%20cronos%20Handout" TargetMode="External"/><Relationship Id="rId22" Type="http://schemas.openxmlformats.org/officeDocument/2006/relationships/hyperlink" Target="https://www.xing.com/companies/cronosunternehmensberatunggmbh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hyperlink" Target="https://www.linkedin.com/company/cronos-unternehmensberatung-gmbh/" TargetMode="External"/><Relationship Id="rId3" Type="http://schemas.openxmlformats.org/officeDocument/2006/relationships/image" Target="../media/image24.png"/><Relationship Id="rId21" Type="http://schemas.openxmlformats.org/officeDocument/2006/relationships/image" Target="../media/image21.png"/><Relationship Id="rId7" Type="http://schemas.openxmlformats.org/officeDocument/2006/relationships/image" Target="../media/image14.svg"/><Relationship Id="rId12" Type="http://schemas.openxmlformats.org/officeDocument/2006/relationships/hyperlink" Target="https://www.glassdoor.de/%C3%9Cberblick/Arbeit-bei-cronos-Unternehmensberatung-EI_IE1839091.11,38.htm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slideMaster" Target="../slideMasters/slideMaster1.xml"/><Relationship Id="rId16" Type="http://schemas.openxmlformats.org/officeDocument/2006/relationships/hyperlink" Target="https://www.instagram.com/cronologen/" TargetMode="External"/><Relationship Id="rId20" Type="http://schemas.openxmlformats.org/officeDocument/2006/relationships/hyperlink" Target="https://www.facebook.com/cronosgmbh/" TargetMode="Externa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hyperlink" Target="https://www.youtube.com/c/cronostv" TargetMode="External"/><Relationship Id="rId5" Type="http://schemas.openxmlformats.org/officeDocument/2006/relationships/image" Target="../media/image12.svg"/><Relationship Id="rId15" Type="http://schemas.openxmlformats.org/officeDocument/2006/relationships/image" Target="../media/image10.png"/><Relationship Id="rId23" Type="http://schemas.openxmlformats.org/officeDocument/2006/relationships/image" Target="../media/image22.png"/><Relationship Id="rId10" Type="http://schemas.openxmlformats.org/officeDocument/2006/relationships/hyperlink" Target="https://www.kununu.com/de/cronos-unternehmensberatung" TargetMode="External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hyperlink" Target="mailto:cronos@cronos.de?subject=Anfrage%20aus%20cronos%20Handout" TargetMode="External"/><Relationship Id="rId22" Type="http://schemas.openxmlformats.org/officeDocument/2006/relationships/hyperlink" Target="https://www.xing.com/companies/cronosunternehmensberatunggmbh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hyperlink" Target="https://www.linkedin.com/company/cronos-unternehmensberatung-gmbh/" TargetMode="External"/><Relationship Id="rId3" Type="http://schemas.openxmlformats.org/officeDocument/2006/relationships/image" Target="../media/image25.jpg"/><Relationship Id="rId21" Type="http://schemas.openxmlformats.org/officeDocument/2006/relationships/image" Target="../media/image21.png"/><Relationship Id="rId7" Type="http://schemas.openxmlformats.org/officeDocument/2006/relationships/image" Target="../media/image14.svg"/><Relationship Id="rId12" Type="http://schemas.openxmlformats.org/officeDocument/2006/relationships/hyperlink" Target="https://www.glassdoor.de/%C3%9Cberblick/Arbeit-bei-cronos-Unternehmensberatung-EI_IE1839091.11,38.htm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slideMaster" Target="../slideMasters/slideMaster1.xml"/><Relationship Id="rId16" Type="http://schemas.openxmlformats.org/officeDocument/2006/relationships/hyperlink" Target="https://www.instagram.com/cronologen/" TargetMode="External"/><Relationship Id="rId20" Type="http://schemas.openxmlformats.org/officeDocument/2006/relationships/hyperlink" Target="https://www.facebook.com/cronosgmbh/" TargetMode="External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hyperlink" Target="https://www.youtube.com/c/cronostv" TargetMode="External"/><Relationship Id="rId5" Type="http://schemas.openxmlformats.org/officeDocument/2006/relationships/image" Target="../media/image12.svg"/><Relationship Id="rId15" Type="http://schemas.openxmlformats.org/officeDocument/2006/relationships/image" Target="../media/image10.png"/><Relationship Id="rId23" Type="http://schemas.openxmlformats.org/officeDocument/2006/relationships/image" Target="../media/image22.png"/><Relationship Id="rId10" Type="http://schemas.openxmlformats.org/officeDocument/2006/relationships/hyperlink" Target="https://www.kununu.com/de/cronos-unternehmensberatung" TargetMode="External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hyperlink" Target="mailto:cronos@cronos.de?subject=Anfrage%20aus%20cronos%20Handout" TargetMode="External"/><Relationship Id="rId22" Type="http://schemas.openxmlformats.org/officeDocument/2006/relationships/hyperlink" Target="https://www.xing.com/companies/cronosunternehmensberatunggmbh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hyperlink" Target="https://www.linkedin.com/company/cronos-unternehmensberatung-gmbh/" TargetMode="External"/><Relationship Id="rId3" Type="http://schemas.openxmlformats.org/officeDocument/2006/relationships/image" Target="../media/image26.png"/><Relationship Id="rId21" Type="http://schemas.openxmlformats.org/officeDocument/2006/relationships/image" Target="../media/image21.png"/><Relationship Id="rId7" Type="http://schemas.openxmlformats.org/officeDocument/2006/relationships/image" Target="../media/image14.svg"/><Relationship Id="rId12" Type="http://schemas.openxmlformats.org/officeDocument/2006/relationships/hyperlink" Target="https://www.glassdoor.de/%C3%9Cberblick/Arbeit-bei-cronos-Unternehmensberatung-EI_IE1839091.11,38.htm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slideMaster" Target="../slideMasters/slideMaster1.xml"/><Relationship Id="rId16" Type="http://schemas.openxmlformats.org/officeDocument/2006/relationships/hyperlink" Target="https://www.instagram.com/cronologen/" TargetMode="External"/><Relationship Id="rId20" Type="http://schemas.openxmlformats.org/officeDocument/2006/relationships/hyperlink" Target="https://www.facebook.com/cronosgmbh/" TargetMode="Externa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hyperlink" Target="https://www.youtube.com/c/cronostv" TargetMode="External"/><Relationship Id="rId5" Type="http://schemas.openxmlformats.org/officeDocument/2006/relationships/image" Target="../media/image12.svg"/><Relationship Id="rId15" Type="http://schemas.openxmlformats.org/officeDocument/2006/relationships/image" Target="../media/image2.png"/><Relationship Id="rId23" Type="http://schemas.openxmlformats.org/officeDocument/2006/relationships/image" Target="../media/image22.png"/><Relationship Id="rId10" Type="http://schemas.openxmlformats.org/officeDocument/2006/relationships/hyperlink" Target="https://www.kununu.com/de/cronos-unternehmensberatung" TargetMode="External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hyperlink" Target="mailto:cronos@cronos.de?subject=Anfrage%20aus%20cronos%20Handout" TargetMode="External"/><Relationship Id="rId22" Type="http://schemas.openxmlformats.org/officeDocument/2006/relationships/hyperlink" Target="https://www.xing.com/companies/cronosunternehmensberatunggmbh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2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7">
            <a:extLst>
              <a:ext uri="{FF2B5EF4-FFF2-40B4-BE49-F238E27FC236}">
                <a16:creationId xmlns:a16="http://schemas.microsoft.com/office/drawing/2014/main" id="{4F6F2E55-E0AD-484C-815D-41BCFE2AD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52" b="14713"/>
          <a:stretch/>
        </p:blipFill>
        <p:spPr>
          <a:xfrm flipH="1">
            <a:off x="0" y="-42601"/>
            <a:ext cx="18288000" cy="6557702"/>
          </a:xfrm>
          <a:prstGeom prst="rect">
            <a:avLst/>
          </a:prstGeom>
        </p:spPr>
      </p:pic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D363128F-C67B-4AEA-AA0F-C553B226D5D9}"/>
              </a:ext>
            </a:extLst>
          </p:cNvPr>
          <p:cNvSpPr/>
          <p:nvPr userDrawn="1"/>
        </p:nvSpPr>
        <p:spPr>
          <a:xfrm rot="5400000">
            <a:off x="5621372" y="-1214739"/>
            <a:ext cx="3871607" cy="15114351"/>
          </a:xfrm>
          <a:prstGeom prst="triangle">
            <a:avLst>
              <a:gd name="adj" fmla="val 49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FBA7C4E0-9953-474F-A9AF-AE2E9CD1726D}"/>
              </a:ext>
            </a:extLst>
          </p:cNvPr>
          <p:cNvSpPr/>
          <p:nvPr userDrawn="1"/>
        </p:nvSpPr>
        <p:spPr>
          <a:xfrm rot="5400000" flipH="1" flipV="1">
            <a:off x="8795023" y="-1220769"/>
            <a:ext cx="3871607" cy="15114351"/>
          </a:xfrm>
          <a:prstGeom prst="triangle">
            <a:avLst>
              <a:gd name="adj" fmla="val 49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052D6-AADE-4D94-A53D-F382FEFC00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2073" y="5910928"/>
            <a:ext cx="12363855" cy="1568993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ctr">
              <a:defRPr sz="4800" b="1" kern="1200" cap="all" spc="-135" baseline="0">
                <a:ln w="19050">
                  <a:noFill/>
                </a:ln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Cronos </a:t>
            </a:r>
            <a:r>
              <a:rPr lang="de-DE" dirty="0">
                <a:solidFill>
                  <a:srgbClr val="059AD4"/>
                </a:solidFill>
              </a:rPr>
              <a:t>Unternehmensberatung GmbH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F46B4B-C241-4DD2-942D-A965DB91E6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2969" y="2807624"/>
            <a:ext cx="9062066" cy="857250"/>
          </a:xfrm>
          <a:prstGeom prst="rect">
            <a:avLst/>
          </a:prstGeom>
          <a:solidFill>
            <a:schemeClr val="accent1"/>
          </a:solidFill>
        </p:spPr>
        <p:txBody>
          <a:bodyPr bIns="0" anchor="ctr" anchorCtr="1"/>
          <a:lstStyle>
            <a:lvl1pPr marL="0" indent="0" algn="ctr">
              <a:buNone/>
              <a:defRPr sz="5100" b="1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#IT-EXPERTS FOR YOUR COMPANY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C84AB6-342F-4D4A-A890-8FC0D25710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8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, blau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F10BFC2-7ED6-4B1C-9C34-C07D923686AD}"/>
              </a:ext>
            </a:extLst>
          </p:cNvPr>
          <p:cNvSpPr/>
          <p:nvPr userDrawn="1"/>
        </p:nvSpPr>
        <p:spPr>
          <a:xfrm>
            <a:off x="-4" y="2"/>
            <a:ext cx="10896605" cy="1641966"/>
          </a:xfrm>
          <a:prstGeom prst="rect">
            <a:avLst/>
          </a:prstGeom>
          <a:gradFill flip="none" rotWithShape="1">
            <a:gsLst>
              <a:gs pos="15000">
                <a:srgbClr val="059AD4"/>
              </a:gs>
              <a:gs pos="74000">
                <a:srgbClr val="059AD4">
                  <a:alpha val="41000"/>
                </a:srgbClr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651C64-D91C-4933-BD50-68FEDB7C939C}"/>
              </a:ext>
            </a:extLst>
          </p:cNvPr>
          <p:cNvSpPr/>
          <p:nvPr userDrawn="1"/>
        </p:nvSpPr>
        <p:spPr>
          <a:xfrm>
            <a:off x="10896599" y="0"/>
            <a:ext cx="7391402" cy="1641966"/>
          </a:xfrm>
          <a:prstGeom prst="rect">
            <a:avLst/>
          </a:prstGeom>
          <a:gradFill flip="none" rotWithShape="1">
            <a:gsLst>
              <a:gs pos="0">
                <a:srgbClr val="059AD4"/>
              </a:gs>
              <a:gs pos="74000">
                <a:srgbClr val="059AD4"/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1F5E78-0275-49E9-8571-4148E2389D4E}"/>
              </a:ext>
            </a:extLst>
          </p:cNvPr>
          <p:cNvSpPr txBox="1"/>
          <p:nvPr userDrawn="1"/>
        </p:nvSpPr>
        <p:spPr>
          <a:xfrm>
            <a:off x="0" y="9897194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6D1ECB-4E20-4BF6-99B9-23ADA7065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295" y="1964636"/>
            <a:ext cx="1662350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4431D5C-769F-45A9-A02A-19A15A47D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E498F8-060F-4DBB-9398-EBA11D26D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A0132D0-B542-4E11-B0BF-1157922DC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8EF910A-7C86-4D10-8CBF-9C3D1EA007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3340A736-4019-43C8-AA1C-4AFC060FA0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9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Untertitel und Text, blau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98845F1-0925-4037-AD79-FE7FFB371BB8}"/>
              </a:ext>
            </a:extLst>
          </p:cNvPr>
          <p:cNvSpPr/>
          <p:nvPr userDrawn="1"/>
        </p:nvSpPr>
        <p:spPr>
          <a:xfrm>
            <a:off x="-4" y="2"/>
            <a:ext cx="10896605" cy="1641966"/>
          </a:xfrm>
          <a:prstGeom prst="rect">
            <a:avLst/>
          </a:prstGeom>
          <a:gradFill flip="none" rotWithShape="1">
            <a:gsLst>
              <a:gs pos="15000">
                <a:srgbClr val="059AD4"/>
              </a:gs>
              <a:gs pos="74000">
                <a:srgbClr val="059AD4">
                  <a:alpha val="41000"/>
                </a:srgbClr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6243F74-E56A-4C2C-B306-916E7BB79122}"/>
              </a:ext>
            </a:extLst>
          </p:cNvPr>
          <p:cNvSpPr/>
          <p:nvPr userDrawn="1"/>
        </p:nvSpPr>
        <p:spPr>
          <a:xfrm>
            <a:off x="10896599" y="0"/>
            <a:ext cx="7391396" cy="1641966"/>
          </a:xfrm>
          <a:prstGeom prst="rect">
            <a:avLst/>
          </a:prstGeom>
          <a:gradFill flip="none" rotWithShape="1">
            <a:gsLst>
              <a:gs pos="0">
                <a:srgbClr val="059AD4"/>
              </a:gs>
              <a:gs pos="74000">
                <a:srgbClr val="059AD4"/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21A59A0-6AF8-4A87-8B1A-FCAE59C836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124" y="1964183"/>
            <a:ext cx="16613747" cy="91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E4B3512-8E9E-4D34-8984-335CE75AD0C9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A4EA48CD-172E-419B-860B-28D51AD038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25160"/>
            <a:ext cx="16623506" cy="643792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138896E3-4080-426F-A3E0-D4E42587C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44F3D7E3-8DDB-41C0-8051-D2CE1D7A07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A523B31-2953-4D5D-83D6-377EDC5B8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4F46C829-5042-4E8D-9635-D813FC39B0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F4BD4799-4F08-405A-85ED-693E7832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4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 Text, blauer Balken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F10BFC2-7ED6-4B1C-9C34-C07D923686AD}"/>
              </a:ext>
            </a:extLst>
          </p:cNvPr>
          <p:cNvSpPr/>
          <p:nvPr userDrawn="1"/>
        </p:nvSpPr>
        <p:spPr>
          <a:xfrm>
            <a:off x="-4" y="2"/>
            <a:ext cx="10896605" cy="1641966"/>
          </a:xfrm>
          <a:prstGeom prst="rect">
            <a:avLst/>
          </a:prstGeom>
          <a:gradFill flip="none" rotWithShape="1">
            <a:gsLst>
              <a:gs pos="15000">
                <a:srgbClr val="059AD4"/>
              </a:gs>
              <a:gs pos="74000">
                <a:srgbClr val="059AD4">
                  <a:alpha val="41000"/>
                </a:srgbClr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651C64-D91C-4933-BD50-68FEDB7C939C}"/>
              </a:ext>
            </a:extLst>
          </p:cNvPr>
          <p:cNvSpPr/>
          <p:nvPr userDrawn="1"/>
        </p:nvSpPr>
        <p:spPr>
          <a:xfrm>
            <a:off x="10896599" y="0"/>
            <a:ext cx="7391402" cy="1641966"/>
          </a:xfrm>
          <a:prstGeom prst="rect">
            <a:avLst/>
          </a:prstGeom>
          <a:gradFill flip="none" rotWithShape="1">
            <a:gsLst>
              <a:gs pos="0">
                <a:srgbClr val="059AD4"/>
              </a:gs>
              <a:gs pos="74000">
                <a:srgbClr val="059AD4"/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1F5E78-0275-49E9-8571-4148E2389D4E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6D1ECB-4E20-4BF6-99B9-23ADA7065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295" y="1964636"/>
            <a:ext cx="8146790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4431D5C-769F-45A9-A02A-19A15A47D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E498F8-060F-4DBB-9398-EBA11D26D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D77C25F-2FCE-45CD-8FC1-BB317EB3A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4917" y="1964636"/>
            <a:ext cx="8146790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C32795-E174-4529-AE88-565596969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D2DDED81-B2D6-4B57-BE2E-158F9A2BFDE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CA03E26-751A-4341-8560-5759C50EE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2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lie Text, blauer Balken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F10BFC2-7ED6-4B1C-9C34-C07D923686AD}"/>
              </a:ext>
            </a:extLst>
          </p:cNvPr>
          <p:cNvSpPr/>
          <p:nvPr userDrawn="1"/>
        </p:nvSpPr>
        <p:spPr>
          <a:xfrm>
            <a:off x="-4" y="2"/>
            <a:ext cx="10896605" cy="1641966"/>
          </a:xfrm>
          <a:prstGeom prst="rect">
            <a:avLst/>
          </a:prstGeom>
          <a:gradFill flip="none" rotWithShape="1">
            <a:gsLst>
              <a:gs pos="15000">
                <a:srgbClr val="059AD4"/>
              </a:gs>
              <a:gs pos="74000">
                <a:srgbClr val="059AD4">
                  <a:alpha val="41000"/>
                </a:srgbClr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651C64-D91C-4933-BD50-68FEDB7C939C}"/>
              </a:ext>
            </a:extLst>
          </p:cNvPr>
          <p:cNvSpPr/>
          <p:nvPr userDrawn="1"/>
        </p:nvSpPr>
        <p:spPr>
          <a:xfrm>
            <a:off x="10896599" y="0"/>
            <a:ext cx="7391402" cy="1641966"/>
          </a:xfrm>
          <a:prstGeom prst="rect">
            <a:avLst/>
          </a:prstGeom>
          <a:gradFill flip="none" rotWithShape="1">
            <a:gsLst>
              <a:gs pos="0">
                <a:srgbClr val="059AD4"/>
              </a:gs>
              <a:gs pos="74000">
                <a:srgbClr val="059AD4"/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1F5E78-0275-49E9-8571-4148E2389D4E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6D1ECB-4E20-4BF6-99B9-23ADA7065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295" y="1964636"/>
            <a:ext cx="5288222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sz="1575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4431D5C-769F-45A9-A02A-19A15A47D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E498F8-060F-4DBB-9398-EBA11D26D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D77C25F-2FCE-45CD-8FC1-BB317EB3A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9889" y="1964636"/>
            <a:ext cx="5288222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sz="1575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5866175-13DA-4BE5-8F02-E0047D3D95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61579" y="1964636"/>
            <a:ext cx="5288222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sz="1575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9F9A2F5-B8D1-4030-B1EA-DD88E3279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EFED5AE5-B005-4643-B42D-D5CFAAE9B8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53C12AE0-C6E8-4EAF-BB97-7F19B2C63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lie Text, blauer Balken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F10BFC2-7ED6-4B1C-9C34-C07D923686AD}"/>
              </a:ext>
            </a:extLst>
          </p:cNvPr>
          <p:cNvSpPr/>
          <p:nvPr userDrawn="1"/>
        </p:nvSpPr>
        <p:spPr>
          <a:xfrm>
            <a:off x="-4" y="2"/>
            <a:ext cx="10896605" cy="1641966"/>
          </a:xfrm>
          <a:prstGeom prst="rect">
            <a:avLst/>
          </a:prstGeom>
          <a:gradFill flip="none" rotWithShape="1">
            <a:gsLst>
              <a:gs pos="15000">
                <a:srgbClr val="059AD4"/>
              </a:gs>
              <a:gs pos="74000">
                <a:srgbClr val="059AD4">
                  <a:alpha val="41000"/>
                </a:srgbClr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651C64-D91C-4933-BD50-68FEDB7C939C}"/>
              </a:ext>
            </a:extLst>
          </p:cNvPr>
          <p:cNvSpPr/>
          <p:nvPr userDrawn="1"/>
        </p:nvSpPr>
        <p:spPr>
          <a:xfrm>
            <a:off x="10896599" y="0"/>
            <a:ext cx="7391402" cy="1641966"/>
          </a:xfrm>
          <a:prstGeom prst="rect">
            <a:avLst/>
          </a:prstGeom>
          <a:gradFill flip="none" rotWithShape="1">
            <a:gsLst>
              <a:gs pos="0">
                <a:srgbClr val="059AD4"/>
              </a:gs>
              <a:gs pos="74000">
                <a:srgbClr val="059AD4"/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1F5E78-0275-49E9-8571-4148E2389D4E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6D1ECB-4E20-4BF6-99B9-23ADA7065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964636"/>
            <a:ext cx="407339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4431D5C-769F-45A9-A02A-19A15A47D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E498F8-060F-4DBB-9398-EBA11D26D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3DCB7D55-930A-4F86-8257-A9C243F95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7603" y="1964636"/>
            <a:ext cx="407339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6179D1B-D95A-4BA1-80A6-6E1B4816FF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7005" y="1964636"/>
            <a:ext cx="407339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8FE7E55-3061-4FB7-8117-86297146B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376405" y="1964636"/>
            <a:ext cx="407339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AFF4EA3-A6A7-4D44-BF5D-38BA90E1A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30748268-8274-4EC5-A38A-3D548CAFCE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0C9F4FBA-4517-43B7-A51A-C9A50F66FE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9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lie Text, blauer Balken 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F10BFC2-7ED6-4B1C-9C34-C07D923686AD}"/>
              </a:ext>
            </a:extLst>
          </p:cNvPr>
          <p:cNvSpPr/>
          <p:nvPr userDrawn="1"/>
        </p:nvSpPr>
        <p:spPr>
          <a:xfrm>
            <a:off x="-4" y="2"/>
            <a:ext cx="10896605" cy="1641966"/>
          </a:xfrm>
          <a:prstGeom prst="rect">
            <a:avLst/>
          </a:prstGeom>
          <a:gradFill flip="none" rotWithShape="1">
            <a:gsLst>
              <a:gs pos="15000">
                <a:srgbClr val="059AD4"/>
              </a:gs>
              <a:gs pos="74000">
                <a:srgbClr val="059AD4">
                  <a:alpha val="41000"/>
                </a:srgbClr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651C64-D91C-4933-BD50-68FEDB7C939C}"/>
              </a:ext>
            </a:extLst>
          </p:cNvPr>
          <p:cNvSpPr/>
          <p:nvPr userDrawn="1"/>
        </p:nvSpPr>
        <p:spPr>
          <a:xfrm>
            <a:off x="10896599" y="0"/>
            <a:ext cx="7391402" cy="1641966"/>
          </a:xfrm>
          <a:prstGeom prst="rect">
            <a:avLst/>
          </a:prstGeom>
          <a:gradFill flip="none" rotWithShape="1">
            <a:gsLst>
              <a:gs pos="0">
                <a:srgbClr val="059AD4"/>
              </a:gs>
              <a:gs pos="74000">
                <a:srgbClr val="059AD4"/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1F5E78-0275-49E9-8571-4148E2389D4E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6D1ECB-4E20-4BF6-99B9-23ADA7065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19435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4431D5C-769F-45A9-A02A-19A15A47D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E498F8-060F-4DBB-9398-EBA11D26D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3DCB7D55-930A-4F86-8257-A9C243F95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7603" y="1819435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6179D1B-D95A-4BA1-80A6-6E1B4816FF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7005" y="1819435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8FE7E55-3061-4FB7-8117-86297146B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376405" y="1819435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AFF4EA3-A6A7-4D44-BF5D-38BA90E1A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CE6F8478-2B9B-448C-B312-5271D42F4D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5704402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ACBDC43C-44FD-4714-A3D6-1E813F3C7C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17603" y="5704402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98AD4E34-611F-4AEA-8A57-20E4C7CAC5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97005" y="5704402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5787D96F-B439-46D1-A09E-E63150F0B3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376405" y="5704402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8621E46C-C511-4182-8CDF-6A6E0CB3C5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87862D8A-F4AA-432A-BEE5-65488A25F8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7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Text, blauer Balken 2 hor.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F10BFC2-7ED6-4B1C-9C34-C07D923686AD}"/>
              </a:ext>
            </a:extLst>
          </p:cNvPr>
          <p:cNvSpPr/>
          <p:nvPr userDrawn="1"/>
        </p:nvSpPr>
        <p:spPr>
          <a:xfrm>
            <a:off x="-4" y="2"/>
            <a:ext cx="10896605" cy="1641966"/>
          </a:xfrm>
          <a:prstGeom prst="rect">
            <a:avLst/>
          </a:prstGeom>
          <a:gradFill flip="none" rotWithShape="1">
            <a:gsLst>
              <a:gs pos="15000">
                <a:srgbClr val="059AD4"/>
              </a:gs>
              <a:gs pos="74000">
                <a:srgbClr val="059AD4">
                  <a:alpha val="41000"/>
                </a:srgbClr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651C64-D91C-4933-BD50-68FEDB7C939C}"/>
              </a:ext>
            </a:extLst>
          </p:cNvPr>
          <p:cNvSpPr/>
          <p:nvPr userDrawn="1"/>
        </p:nvSpPr>
        <p:spPr>
          <a:xfrm>
            <a:off x="10896599" y="0"/>
            <a:ext cx="7391402" cy="1641966"/>
          </a:xfrm>
          <a:prstGeom prst="rect">
            <a:avLst/>
          </a:prstGeom>
          <a:gradFill flip="none" rotWithShape="1">
            <a:gsLst>
              <a:gs pos="0">
                <a:srgbClr val="059AD4"/>
              </a:gs>
              <a:gs pos="74000">
                <a:srgbClr val="059AD4"/>
              </a:gs>
              <a:gs pos="100000">
                <a:srgbClr val="059A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1F5E78-0275-49E9-8571-4148E2389D4E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6D1ECB-4E20-4BF6-99B9-23ADA7065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295" y="1798698"/>
            <a:ext cx="16623506" cy="3758688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4431D5C-769F-45A9-A02A-19A15A47D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E498F8-060F-4DBB-9398-EBA11D26D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A0132D0-B542-4E11-B0BF-1157922DC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23EC85B-96FE-4F7D-8181-A1B20C93BE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295" y="5694874"/>
            <a:ext cx="16623506" cy="3758688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5405968E-3786-4465-9CC5-1D18367232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DB874BA-C2D1-43E6-B67E-9E0C00D52F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4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5D133CDF-86A3-4073-AC4F-8522665F4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5" y="1964636"/>
            <a:ext cx="1662350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0CCAF1-EDF7-4A98-ABA4-4BB85682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8CB83DF-93CF-48F6-97E4-685037F1B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26F453-DCB6-4A49-B838-BF8D63743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85E1F152-5353-4DF3-9F1A-DEFB272BAE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7D147E9-C515-44A6-A072-1E42799E87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21A59A0-6AF8-4A87-8B1A-FCAE59C836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124" y="1964183"/>
            <a:ext cx="16613747" cy="91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D955E4-FF9F-4032-824F-E7E9FF6EF449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604E92C-4BD2-4642-AD6C-93CE7B1AC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2" y="3025160"/>
            <a:ext cx="16623506" cy="643792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CE19A72-6270-4E7F-91D4-1E005248C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2D15ECE0-49BD-492F-BA21-BD0E12FD05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8F23C7-FBC1-4D75-9E7E-BF9E8B6FC4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F2DA47C4-AB47-4255-97A5-9FABA97C57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AB960C5C-C41F-471C-9E95-9C06F18BCF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6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Untertitel und Text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0CCAF1-EDF7-4A98-ABA4-4BB85682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8CB83DF-93CF-48F6-97E4-685037F1B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E21F221-93D5-4411-9F9E-263477F0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295" y="1964636"/>
            <a:ext cx="8146790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30E16D0-A82F-4645-8F61-2598769226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4917" y="1964636"/>
            <a:ext cx="8146790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ABAB1C-55D9-4F10-80C8-7930B4F750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2A070436-585E-4977-B5AD-D3AE35748F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C05B30C8-82D2-458E-9DBC-050C3EBA76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7">
            <a:extLst>
              <a:ext uri="{FF2B5EF4-FFF2-40B4-BE49-F238E27FC236}">
                <a16:creationId xmlns:a16="http://schemas.microsoft.com/office/drawing/2014/main" id="{B3FB6D0E-07C3-4D47-B5FD-EFB4B405B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36045" y="0"/>
            <a:ext cx="15651956" cy="10287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AE319B-C9BD-4E9D-B62B-88FF03284D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5513" y="4626705"/>
            <a:ext cx="10262487" cy="566029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50" b="0">
                <a:solidFill>
                  <a:schemeClr val="accent1"/>
                </a:solidFill>
                <a:latin typeface="+mj-lt"/>
              </a:defRPr>
            </a:lvl1pPr>
            <a:lvl2pPr marL="685800" indent="0">
              <a:buNone/>
              <a:defRPr sz="4800" b="1">
                <a:latin typeface="+mj-lt"/>
              </a:defRPr>
            </a:lvl2pPr>
            <a:lvl3pPr marL="1371600" indent="0">
              <a:buNone/>
              <a:defRPr sz="4800" b="1">
                <a:latin typeface="+mj-lt"/>
              </a:defRPr>
            </a:lvl3pPr>
            <a:lvl4pPr marL="2057400" indent="0">
              <a:buNone/>
              <a:defRPr sz="4800" b="1">
                <a:latin typeface="+mj-lt"/>
              </a:defRPr>
            </a:lvl4pPr>
            <a:lvl5pPr marL="2743200" indent="0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E4172DA7-D0E1-47C0-919F-D8A7E60169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97052" y="9035357"/>
            <a:ext cx="3349257" cy="835575"/>
          </a:xfrm>
          <a:prstGeom prst="rect">
            <a:avLst/>
          </a:prstGeom>
          <a:blipFill dpi="0" rotWithShape="1">
            <a:blip r:embed="rId4"/>
            <a:srcRect/>
            <a:stretch>
              <a:fillRect b="-47414"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692842C0-3D6B-499A-9A3D-7678CA1B593B}"/>
              </a:ext>
            </a:extLst>
          </p:cNvPr>
          <p:cNvCxnSpPr>
            <a:cxnSpLocks/>
          </p:cNvCxnSpPr>
          <p:nvPr userDrawn="1"/>
        </p:nvCxnSpPr>
        <p:spPr>
          <a:xfrm>
            <a:off x="1511034" y="833858"/>
            <a:ext cx="0" cy="86192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7885D10-89F5-46BE-852D-399818A89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1969" y="7128242"/>
            <a:ext cx="8029575" cy="657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4826761-A64F-4276-85E5-B3E2873A42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1969" y="7784243"/>
            <a:ext cx="8029575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UNTERTITEL UND WEITERE INFORMATIONEN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8E0E35F-AFFC-4991-A9E5-A28F5926A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01" y="833438"/>
            <a:ext cx="711995" cy="4310063"/>
          </a:xfrm>
          <a:prstGeom prst="rect">
            <a:avLst/>
          </a:prstGeom>
        </p:spPr>
        <p:txBody>
          <a:bodyPr vert="vert270"/>
          <a:lstStyle>
            <a:lvl1pPr marL="0" indent="0" algn="r">
              <a:buNone/>
              <a:defRPr sz="3000">
                <a:solidFill>
                  <a:srgbClr val="262626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consulting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1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 Untertitel und Text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0CCAF1-EDF7-4A98-ABA4-4BB85682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8CB83DF-93CF-48F6-97E4-685037F1B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E6BD689-62AC-4055-A289-CFC6EB8AF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295" y="1964636"/>
            <a:ext cx="5288222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sz="1575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56773DDE-1519-40CA-9E73-2140E38B4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9889" y="1964636"/>
            <a:ext cx="5288222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sz="1575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F4A0882E-4E45-4EDC-BD3D-72613181B6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161579" y="1964636"/>
            <a:ext cx="5288222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sz="1575" dirty="0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AFC70D9-A9F0-4D9B-A867-D88C57A37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236C1856-B46C-4C39-AE36-3B267841EE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58E2B44F-17BE-4BCD-8DD8-25F54D032A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 Untertitel und Text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0CCAF1-EDF7-4A98-ABA4-4BB85682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8CB83DF-93CF-48F6-97E4-685037F1B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74EC1B4-8195-466F-BCC8-8C1C087727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1964636"/>
            <a:ext cx="407339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5D1581F-4C3B-44A3-B175-5A23A97A5D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7603" y="1964636"/>
            <a:ext cx="407339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C89ED74-6CC0-4084-98B5-449EF9EB1C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97005" y="1964636"/>
            <a:ext cx="407339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E23629A2-AF66-4DDC-B8C0-DD86C25F85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376405" y="1964636"/>
            <a:ext cx="407339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5CC6DA-35B0-4119-933D-4935D7574D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577364F0-FCF3-4B6D-BA53-91B2ADCBFD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FD4CF3D2-EA3C-4642-9A73-7528F0E04D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4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lie Untertitel und Text 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0CCAF1-EDF7-4A98-ABA4-4BB85682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8CB83DF-93CF-48F6-97E4-685037F1B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5CC6DA-35B0-4119-933D-4935D7574D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700BA74-9A64-4DDA-8636-4042650E8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19435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56C5522A-AB6E-45E9-98D3-CB4F196A71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7603" y="1819435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BD0D1F86-FBCB-47E7-ADBE-9BF18315B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97005" y="1819435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6861A18-A354-4A94-8D52-F3652512D3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76405" y="1819435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28D9345D-7FA0-4E82-9591-43C135017D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1" y="5704402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EBC5043F-E529-43BF-B890-823620E1F3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17603" y="5704402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6FF21B0-B2C9-4D5A-9846-2266C017FF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97005" y="5704402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5BA91D7-8B73-4788-B7A5-32F78CB07B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76405" y="5704402"/>
            <a:ext cx="4073396" cy="37586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6BAB4195-C851-4B13-8031-28C4E9A671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046587FD-6F71-40C9-9523-58BF73EE9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Untertitel und Text 2 hor.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0CCAF1-EDF7-4A98-ABA4-4BB85682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8CB83DF-93CF-48F6-97E4-685037F1B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26F453-DCB6-4A49-B838-BF8D63743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1178291-1503-4F22-95DD-44C026553C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295" y="1798698"/>
            <a:ext cx="16623506" cy="3758688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381313C-D423-4DC6-AD05-FE02F78A30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295" y="5694874"/>
            <a:ext cx="16623506" cy="3758688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013940E9-294D-46AA-B20E-C8BAE5671C4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02EC2A8-E697-4C24-89F7-598EF64195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 Untertitel und Tex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722B80-FF27-454B-8E64-3059AF740949}"/>
              </a:ext>
            </a:extLst>
          </p:cNvPr>
          <p:cNvSpPr/>
          <p:nvPr userDrawn="1"/>
        </p:nvSpPr>
        <p:spPr>
          <a:xfrm>
            <a:off x="9144000" y="1"/>
            <a:ext cx="9144000" cy="1028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0CCAF1-EDF7-4A98-ABA4-4BB85682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71223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8CB83DF-93CF-48F6-97E4-685037F1B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2" y="878682"/>
            <a:ext cx="7122318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E21F221-93D5-4411-9F9E-263477F0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295" y="1964636"/>
            <a:ext cx="8146790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30E16D0-A82F-4645-8F61-2598769226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4917" y="1964636"/>
            <a:ext cx="8146790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>
                <a:solidFill>
                  <a:schemeClr val="bg1"/>
                </a:solidFill>
              </a:defRPr>
            </a:lvl1pPr>
            <a:lvl2pPr marL="1028700" indent="-342900"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714500" indent="-342900">
              <a:buFont typeface="Webdings" panose="05030102010509060703" pitchFamily="18" charset="2"/>
              <a:buChar char="4"/>
              <a:defRPr sz="1650">
                <a:solidFill>
                  <a:schemeClr val="bg1"/>
                </a:solidFill>
              </a:defRPr>
            </a:lvl3pPr>
            <a:lvl4pPr marL="2400300" indent="-342900">
              <a:buFont typeface="Webdings" panose="05030102010509060703" pitchFamily="18" charset="2"/>
              <a:buChar char="4"/>
              <a:defRPr sz="1575">
                <a:solidFill>
                  <a:schemeClr val="bg1"/>
                </a:solidFill>
              </a:defRPr>
            </a:lvl4pPr>
            <a:lvl5pPr marL="3086100" indent="-342900">
              <a:buFont typeface="Webdings" panose="05030102010509060703" pitchFamily="18" charset="2"/>
              <a:buChar char="4"/>
              <a:defRPr sz="1575">
                <a:solidFill>
                  <a:schemeClr val="bg1"/>
                </a:solidFill>
              </a:defRPr>
            </a:lvl5pPr>
            <a:lvl6pPr marL="3771900" indent="-342900">
              <a:buFont typeface="Webdings" panose="05030102010509060703" pitchFamily="18" charset="2"/>
              <a:buChar char="4"/>
              <a:defRPr sz="1575">
                <a:solidFill>
                  <a:schemeClr val="bg1"/>
                </a:solidFill>
              </a:defRPr>
            </a:lvl6pPr>
            <a:lvl7pPr marL="4457700" indent="-342900">
              <a:buFont typeface="Webdings" panose="05030102010509060703" pitchFamily="18" charset="2"/>
              <a:buChar char="4"/>
              <a:defRPr sz="1575">
                <a:solidFill>
                  <a:schemeClr val="bg1"/>
                </a:solidFill>
              </a:defRPr>
            </a:lvl7pPr>
            <a:lvl8pPr marL="5143500" indent="-342900">
              <a:buFont typeface="Webdings" panose="05030102010509060703" pitchFamily="18" charset="2"/>
              <a:buChar char="4"/>
              <a:defRPr sz="1575">
                <a:solidFill>
                  <a:schemeClr val="bg1"/>
                </a:solidFill>
              </a:defRPr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27A7B631-E63B-49CB-8D97-A2ED2A8412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0" y="878682"/>
            <a:ext cx="7122318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73DD8D-C8A6-4E2D-9C0D-11E1FC0A1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4001" y="240507"/>
            <a:ext cx="7122320" cy="635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 b="1">
                <a:latin typeface="+mj-lt"/>
              </a:defRPr>
            </a:lvl2pPr>
            <a:lvl3pPr marL="1371600" indent="0">
              <a:buNone/>
              <a:defRPr b="1">
                <a:latin typeface="+mj-lt"/>
              </a:defRPr>
            </a:lvl3pPr>
            <a:lvl4pPr marL="2057400" indent="0">
              <a:buNone/>
              <a:defRPr b="1">
                <a:latin typeface="+mj-lt"/>
              </a:defRPr>
            </a:lvl4pPr>
            <a:lvl5pPr marL="27432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F716DC-6F1B-4A5A-96A2-9B9FBD3D9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F2A8B94D-C634-4F2C-92EC-25C78161E84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D1E12A6D-F3E0-4165-851F-F09D2DD64B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6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BB4D69E-935A-4775-BB2A-41FAB0788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154281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1ED460A0-CA92-44F7-9BD9-900F3848A0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1" y="878682"/>
            <a:ext cx="15428120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BAB887-3F1E-4818-AAD1-AE010D9A3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01768121-1B5B-401F-8ADF-69894D1815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E35AAFB-3C5E-48B8-8B4E-0C78741B4A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3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7">
            <a:extLst>
              <a:ext uri="{FF2B5EF4-FFF2-40B4-BE49-F238E27FC236}">
                <a16:creationId xmlns:a16="http://schemas.microsoft.com/office/drawing/2014/main" id="{B2381012-48B5-430D-8F8A-8DFAB0A2F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3" b="8951"/>
          <a:stretch/>
        </p:blipFill>
        <p:spPr>
          <a:xfrm>
            <a:off x="-2" y="0"/>
            <a:ext cx="18288000" cy="10287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275856D-0638-4711-B57A-B8DB80750B5F}"/>
              </a:ext>
            </a:extLst>
          </p:cNvPr>
          <p:cNvSpPr/>
          <p:nvPr/>
        </p:nvSpPr>
        <p:spPr>
          <a:xfrm>
            <a:off x="0" y="7386205"/>
            <a:ext cx="18288000" cy="29050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58D45F4-E629-4B0D-90D3-3DF6E41BBBA3}"/>
              </a:ext>
            </a:extLst>
          </p:cNvPr>
          <p:cNvSpPr txBox="1"/>
          <p:nvPr userDrawn="1"/>
        </p:nvSpPr>
        <p:spPr>
          <a:xfrm>
            <a:off x="1114808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cronos Hauptsitz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E182A9E-B57F-4598-B069-31FF5F752BD0}"/>
              </a:ext>
            </a:extLst>
          </p:cNvPr>
          <p:cNvSpPr txBox="1"/>
          <p:nvPr userDrawn="1"/>
        </p:nvSpPr>
        <p:spPr>
          <a:xfrm>
            <a:off x="1140245" y="8199812"/>
            <a:ext cx="41556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cronos Unternehmensberatung GmbH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 Mittelhafen 14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D-48155 Münster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69CE648-1139-480C-A696-41B8CE973C09}"/>
              </a:ext>
            </a:extLst>
          </p:cNvPr>
          <p:cNvSpPr txBox="1"/>
          <p:nvPr userDrawn="1"/>
        </p:nvSpPr>
        <p:spPr>
          <a:xfrm>
            <a:off x="1114808" y="9649028"/>
            <a:ext cx="769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cronos Unternehmensberatung GmbH</a:t>
            </a:r>
          </a:p>
        </p:txBody>
      </p:sp>
      <p:pic>
        <p:nvPicPr>
          <p:cNvPr id="94" name="Grafik 93" descr="Smartphone">
            <a:extLst>
              <a:ext uri="{FF2B5EF4-FFF2-40B4-BE49-F238E27FC236}">
                <a16:creationId xmlns:a16="http://schemas.microsoft.com/office/drawing/2014/main" id="{84A84DDC-DDCE-4211-B817-A2D306E488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1312" y="8347335"/>
            <a:ext cx="216000" cy="216000"/>
          </a:xfrm>
          <a:prstGeom prst="rect">
            <a:avLst/>
          </a:prstGeom>
        </p:spPr>
      </p:pic>
      <p:pic>
        <p:nvPicPr>
          <p:cNvPr id="95" name="Grafik 94" descr="Drucker">
            <a:extLst>
              <a:ext uri="{FF2B5EF4-FFF2-40B4-BE49-F238E27FC236}">
                <a16:creationId xmlns:a16="http://schemas.microsoft.com/office/drawing/2014/main" id="{241CABB6-7AF3-46E3-96FE-AD2C90B63B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1312" y="8701716"/>
            <a:ext cx="216000" cy="216000"/>
          </a:xfrm>
          <a:prstGeom prst="rect">
            <a:avLst/>
          </a:prstGeom>
        </p:spPr>
      </p:pic>
      <p:pic>
        <p:nvPicPr>
          <p:cNvPr id="96" name="Grafik 95" descr="Internet">
            <a:extLst>
              <a:ext uri="{FF2B5EF4-FFF2-40B4-BE49-F238E27FC236}">
                <a16:creationId xmlns:a16="http://schemas.microsoft.com/office/drawing/2014/main" id="{E419A827-C65D-4024-A180-3B64AB06BC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1312" y="9059004"/>
            <a:ext cx="216000" cy="216000"/>
          </a:xfrm>
          <a:prstGeom prst="rect">
            <a:avLst/>
          </a:prstGeom>
        </p:spPr>
      </p:pic>
      <p:pic>
        <p:nvPicPr>
          <p:cNvPr id="120" name="Grafik 119">
            <a:hlinkClick r:id="rId10"/>
            <a:extLst>
              <a:ext uri="{FF2B5EF4-FFF2-40B4-BE49-F238E27FC236}">
                <a16:creationId xmlns:a16="http://schemas.microsoft.com/office/drawing/2014/main" id="{77F2A90F-3726-44B9-B9B0-6CF10C7658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6858" y="8266335"/>
            <a:ext cx="432000" cy="432000"/>
          </a:xfrm>
          <a:prstGeom prst="rect">
            <a:avLst/>
          </a:prstGeom>
        </p:spPr>
      </p:pic>
      <p:pic>
        <p:nvPicPr>
          <p:cNvPr id="121" name="Grafik 120">
            <a:hlinkClick r:id="rId12"/>
            <a:extLst>
              <a:ext uri="{FF2B5EF4-FFF2-40B4-BE49-F238E27FC236}">
                <a16:creationId xmlns:a16="http://schemas.microsoft.com/office/drawing/2014/main" id="{C7181463-1A73-4556-B976-072E4D6A51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484" y="8266335"/>
            <a:ext cx="432000" cy="432000"/>
          </a:xfrm>
          <a:prstGeom prst="rect">
            <a:avLst/>
          </a:prstGeom>
        </p:spPr>
      </p:pic>
      <p:sp>
        <p:nvSpPr>
          <p:cNvPr id="122" name="Textfeld 121">
            <a:extLst>
              <a:ext uri="{FF2B5EF4-FFF2-40B4-BE49-F238E27FC236}">
                <a16:creationId xmlns:a16="http://schemas.microsoft.com/office/drawing/2014/main" id="{A7A2F517-361B-44B5-BEBE-15545390B574}"/>
              </a:ext>
            </a:extLst>
          </p:cNvPr>
          <p:cNvSpPr txBox="1"/>
          <p:nvPr userDrawn="1"/>
        </p:nvSpPr>
        <p:spPr>
          <a:xfrm>
            <a:off x="9896267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Socials</a:t>
            </a:r>
            <a:endParaRPr lang="de-DE" sz="21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D75C9B4C-B4BA-43B7-8AB9-9AE5AF9BEF00}"/>
              </a:ext>
            </a:extLst>
          </p:cNvPr>
          <p:cNvSpPr txBox="1"/>
          <p:nvPr userDrawn="1"/>
        </p:nvSpPr>
        <p:spPr>
          <a:xfrm>
            <a:off x="14286996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Bester Arbeitgeber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5EF1BC60-1054-45F0-9970-684DD02DF66B}"/>
              </a:ext>
            </a:extLst>
          </p:cNvPr>
          <p:cNvSpPr txBox="1"/>
          <p:nvPr userDrawn="1"/>
        </p:nvSpPr>
        <p:spPr>
          <a:xfrm>
            <a:off x="5505537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touch</a:t>
            </a:r>
            <a:endParaRPr lang="de-DE" sz="21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0A25ACA2-F1E4-42A7-882D-0BE4EC0904DB}"/>
              </a:ext>
            </a:extLst>
          </p:cNvPr>
          <p:cNvSpPr txBox="1"/>
          <p:nvPr userDrawn="1"/>
        </p:nvSpPr>
        <p:spPr>
          <a:xfrm>
            <a:off x="5843588" y="8199814"/>
            <a:ext cx="27616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+49 251 39966-0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+49 251 39966-999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cronos@cronos.de</a:t>
            </a:r>
            <a:endParaRPr lang="de-DE" sz="15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22B93F6E-CA4A-47D7-AD68-FF40C3521B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3242" y="878682"/>
            <a:ext cx="80037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de-DE" sz="4800" b="1" cap="all" baseline="0" smtClean="0">
                <a:solidFill>
                  <a:srgbClr val="262626"/>
                </a:solidFill>
                <a:effectLst/>
                <a:latin typeface="Roboto Condensed" panose="020B0604020202020204" charset="0"/>
                <a:ea typeface="Roboto Condensed" panose="020B0604020202020204" charset="0"/>
              </a:defRPr>
            </a:lvl1pPr>
            <a:lvl2pPr>
              <a:defRPr lang="de-DE" sz="2700" smtClean="0"/>
            </a:lvl2pPr>
            <a:lvl3pPr>
              <a:defRPr lang="de-DE" sz="2700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0" lvl="0" algn="ctr"/>
            <a:r>
              <a:rPr lang="de-DE" dirty="0"/>
              <a:t>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74ABDA-9328-4AB8-A539-61F7F1436D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2620" y="1569799"/>
            <a:ext cx="8003381" cy="802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3716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20574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7432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in </a:t>
            </a:r>
            <a:r>
              <a:rPr lang="de-DE" dirty="0" err="1"/>
              <a:t>touch</a:t>
            </a:r>
            <a:endParaRPr lang="de-DE" dirty="0"/>
          </a:p>
        </p:txBody>
      </p:sp>
      <p:pic>
        <p:nvPicPr>
          <p:cNvPr id="29" name="Grafik 2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6885708-608F-448D-9FE3-3252921FA3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pic>
        <p:nvPicPr>
          <p:cNvPr id="2" name="Grafik 1">
            <a:hlinkClick r:id="rId16"/>
            <a:extLst>
              <a:ext uri="{FF2B5EF4-FFF2-40B4-BE49-F238E27FC236}">
                <a16:creationId xmlns:a16="http://schemas.microsoft.com/office/drawing/2014/main" id="{E76EDB95-6F79-3854-DD6C-4514105B9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636" y="8266335"/>
            <a:ext cx="432000" cy="432000"/>
          </a:xfrm>
          <a:prstGeom prst="rect">
            <a:avLst/>
          </a:prstGeom>
        </p:spPr>
      </p:pic>
      <p:pic>
        <p:nvPicPr>
          <p:cNvPr id="3" name="Grafik 2">
            <a:hlinkClick r:id="rId18"/>
            <a:extLst>
              <a:ext uri="{FF2B5EF4-FFF2-40B4-BE49-F238E27FC236}">
                <a16:creationId xmlns:a16="http://schemas.microsoft.com/office/drawing/2014/main" id="{90791CAB-D99F-4053-D6CB-8A605CA11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492" y="8266335"/>
            <a:ext cx="432000" cy="432000"/>
          </a:xfrm>
          <a:prstGeom prst="rect">
            <a:avLst/>
          </a:prstGeom>
        </p:spPr>
      </p:pic>
      <p:pic>
        <p:nvPicPr>
          <p:cNvPr id="4" name="Grafik 3">
            <a:hlinkClick r:id="rId20"/>
            <a:extLst>
              <a:ext uri="{FF2B5EF4-FFF2-40B4-BE49-F238E27FC236}">
                <a16:creationId xmlns:a16="http://schemas.microsoft.com/office/drawing/2014/main" id="{26345AF5-7869-D011-56EA-399E7B8EA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3348" y="8266335"/>
            <a:ext cx="432000" cy="432000"/>
          </a:xfrm>
          <a:prstGeom prst="rect">
            <a:avLst/>
          </a:prstGeom>
        </p:spPr>
      </p:pic>
      <p:pic>
        <p:nvPicPr>
          <p:cNvPr id="8" name="Grafik 7">
            <a:hlinkClick r:id="rId22"/>
            <a:extLst>
              <a:ext uri="{FF2B5EF4-FFF2-40B4-BE49-F238E27FC236}">
                <a16:creationId xmlns:a16="http://schemas.microsoft.com/office/drawing/2014/main" id="{87EE32DC-5AEA-A4D5-7DBB-B3607B807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7204" y="8266335"/>
            <a:ext cx="432000" cy="432000"/>
          </a:xfrm>
          <a:prstGeom prst="rect">
            <a:avLst/>
          </a:prstGeom>
        </p:spPr>
      </p:pic>
      <p:pic>
        <p:nvPicPr>
          <p:cNvPr id="9" name="Grafik 8">
            <a:hlinkClick r:id="rId24"/>
            <a:extLst>
              <a:ext uri="{FF2B5EF4-FFF2-40B4-BE49-F238E27FC236}">
                <a16:creationId xmlns:a16="http://schemas.microsoft.com/office/drawing/2014/main" id="{758AB36B-63A5-7173-1BB5-B1E8D0AFE34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1060" y="8266335"/>
            <a:ext cx="432000" cy="4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1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Radfah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49119D-D72F-44F4-9496-1A599F388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73883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275856D-0638-4711-B57A-B8DB80750B5F}"/>
              </a:ext>
            </a:extLst>
          </p:cNvPr>
          <p:cNvSpPr/>
          <p:nvPr/>
        </p:nvSpPr>
        <p:spPr>
          <a:xfrm>
            <a:off x="0" y="7386205"/>
            <a:ext cx="18288000" cy="29050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58D45F4-E629-4B0D-90D3-3DF6E41BBBA3}"/>
              </a:ext>
            </a:extLst>
          </p:cNvPr>
          <p:cNvSpPr txBox="1"/>
          <p:nvPr userDrawn="1"/>
        </p:nvSpPr>
        <p:spPr>
          <a:xfrm>
            <a:off x="1114808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cronos Hauptsitz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E182A9E-B57F-4598-B069-31FF5F752BD0}"/>
              </a:ext>
            </a:extLst>
          </p:cNvPr>
          <p:cNvSpPr txBox="1"/>
          <p:nvPr userDrawn="1"/>
        </p:nvSpPr>
        <p:spPr>
          <a:xfrm>
            <a:off x="1140245" y="8199812"/>
            <a:ext cx="41556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cronos Unternehmensberatung GmbH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 Mittelhafen 14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D-48155 Münster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69CE648-1139-480C-A696-41B8CE973C09}"/>
              </a:ext>
            </a:extLst>
          </p:cNvPr>
          <p:cNvSpPr txBox="1"/>
          <p:nvPr userDrawn="1"/>
        </p:nvSpPr>
        <p:spPr>
          <a:xfrm>
            <a:off x="1114808" y="9649028"/>
            <a:ext cx="769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cronos Unternehmensberatung GmbH</a:t>
            </a:r>
          </a:p>
        </p:txBody>
      </p:sp>
      <p:pic>
        <p:nvPicPr>
          <p:cNvPr id="94" name="Grafik 93" descr="Smartphone">
            <a:extLst>
              <a:ext uri="{FF2B5EF4-FFF2-40B4-BE49-F238E27FC236}">
                <a16:creationId xmlns:a16="http://schemas.microsoft.com/office/drawing/2014/main" id="{84A84DDC-DDCE-4211-B817-A2D306E488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1312" y="8347335"/>
            <a:ext cx="216000" cy="216000"/>
          </a:xfrm>
          <a:prstGeom prst="rect">
            <a:avLst/>
          </a:prstGeom>
        </p:spPr>
      </p:pic>
      <p:pic>
        <p:nvPicPr>
          <p:cNvPr id="95" name="Grafik 94" descr="Drucker">
            <a:extLst>
              <a:ext uri="{FF2B5EF4-FFF2-40B4-BE49-F238E27FC236}">
                <a16:creationId xmlns:a16="http://schemas.microsoft.com/office/drawing/2014/main" id="{241CABB6-7AF3-46E3-96FE-AD2C90B63B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1312" y="8701716"/>
            <a:ext cx="216000" cy="216000"/>
          </a:xfrm>
          <a:prstGeom prst="rect">
            <a:avLst/>
          </a:prstGeom>
        </p:spPr>
      </p:pic>
      <p:pic>
        <p:nvPicPr>
          <p:cNvPr id="96" name="Grafik 95" descr="Internet">
            <a:extLst>
              <a:ext uri="{FF2B5EF4-FFF2-40B4-BE49-F238E27FC236}">
                <a16:creationId xmlns:a16="http://schemas.microsoft.com/office/drawing/2014/main" id="{E419A827-C65D-4024-A180-3B64AB06BC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1312" y="9059004"/>
            <a:ext cx="216000" cy="216000"/>
          </a:xfrm>
          <a:prstGeom prst="rect">
            <a:avLst/>
          </a:prstGeom>
        </p:spPr>
      </p:pic>
      <p:pic>
        <p:nvPicPr>
          <p:cNvPr id="120" name="Grafik 119">
            <a:hlinkClick r:id="rId10"/>
            <a:extLst>
              <a:ext uri="{FF2B5EF4-FFF2-40B4-BE49-F238E27FC236}">
                <a16:creationId xmlns:a16="http://schemas.microsoft.com/office/drawing/2014/main" id="{77F2A90F-3726-44B9-B9B0-6CF10C7658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6858" y="8266335"/>
            <a:ext cx="432000" cy="432000"/>
          </a:xfrm>
          <a:prstGeom prst="rect">
            <a:avLst/>
          </a:prstGeom>
        </p:spPr>
      </p:pic>
      <p:pic>
        <p:nvPicPr>
          <p:cNvPr id="121" name="Grafik 120">
            <a:hlinkClick r:id="rId12"/>
            <a:extLst>
              <a:ext uri="{FF2B5EF4-FFF2-40B4-BE49-F238E27FC236}">
                <a16:creationId xmlns:a16="http://schemas.microsoft.com/office/drawing/2014/main" id="{C7181463-1A73-4556-B976-072E4D6A51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484" y="8266335"/>
            <a:ext cx="432000" cy="432000"/>
          </a:xfrm>
          <a:prstGeom prst="rect">
            <a:avLst/>
          </a:prstGeom>
        </p:spPr>
      </p:pic>
      <p:sp>
        <p:nvSpPr>
          <p:cNvPr id="122" name="Textfeld 121">
            <a:extLst>
              <a:ext uri="{FF2B5EF4-FFF2-40B4-BE49-F238E27FC236}">
                <a16:creationId xmlns:a16="http://schemas.microsoft.com/office/drawing/2014/main" id="{A7A2F517-361B-44B5-BEBE-15545390B574}"/>
              </a:ext>
            </a:extLst>
          </p:cNvPr>
          <p:cNvSpPr txBox="1"/>
          <p:nvPr userDrawn="1"/>
        </p:nvSpPr>
        <p:spPr>
          <a:xfrm>
            <a:off x="9896267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Socials</a:t>
            </a:r>
            <a:endParaRPr lang="de-DE" sz="21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D75C9B4C-B4BA-43B7-8AB9-9AE5AF9BEF00}"/>
              </a:ext>
            </a:extLst>
          </p:cNvPr>
          <p:cNvSpPr txBox="1"/>
          <p:nvPr userDrawn="1"/>
        </p:nvSpPr>
        <p:spPr>
          <a:xfrm>
            <a:off x="14286996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Bester Arbeitgeber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5EF1BC60-1054-45F0-9970-684DD02DF66B}"/>
              </a:ext>
            </a:extLst>
          </p:cNvPr>
          <p:cNvSpPr txBox="1"/>
          <p:nvPr userDrawn="1"/>
        </p:nvSpPr>
        <p:spPr>
          <a:xfrm>
            <a:off x="5505537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touch</a:t>
            </a:r>
            <a:endParaRPr lang="de-DE" sz="21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0A25ACA2-F1E4-42A7-882D-0BE4EC0904DB}"/>
              </a:ext>
            </a:extLst>
          </p:cNvPr>
          <p:cNvSpPr txBox="1"/>
          <p:nvPr userDrawn="1"/>
        </p:nvSpPr>
        <p:spPr>
          <a:xfrm>
            <a:off x="5843588" y="8199814"/>
            <a:ext cx="27616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+49 251 39966-0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+49 251 39966-999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cronos@cronos.de</a:t>
            </a:r>
            <a:endParaRPr lang="de-DE" sz="15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33392283-EEA6-43C1-ACC5-DC1260210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4434" y="5532533"/>
            <a:ext cx="80037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de-DE" sz="4800" b="1" cap="all" baseline="0" smtClean="0">
                <a:solidFill>
                  <a:schemeClr val="bg1"/>
                </a:solidFill>
                <a:effectLst/>
                <a:latin typeface="Roboto Condensed" panose="020B0604020202020204" charset="0"/>
                <a:ea typeface="Roboto Condensed" panose="020B0604020202020204" charset="0"/>
              </a:defRPr>
            </a:lvl1pPr>
            <a:lvl2pPr>
              <a:defRPr lang="de-DE" sz="2700" smtClean="0"/>
            </a:lvl2pPr>
            <a:lvl3pPr>
              <a:defRPr lang="de-DE" sz="2700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0" lvl="0" algn="ctr"/>
            <a:r>
              <a:rPr lang="de-DE" dirty="0"/>
              <a:t>TITEL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ED413D58-6C4B-4BF0-AE2B-8FFBF726E1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3812" y="6223649"/>
            <a:ext cx="8003381" cy="802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3716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20574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7432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in </a:t>
            </a:r>
            <a:r>
              <a:rPr lang="de-DE" dirty="0" err="1"/>
              <a:t>touch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CFE3F7-D7C9-4FA4-9CF1-093B75761D0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pic>
        <p:nvPicPr>
          <p:cNvPr id="2" name="Grafik 1">
            <a:hlinkClick r:id="rId16"/>
            <a:extLst>
              <a:ext uri="{FF2B5EF4-FFF2-40B4-BE49-F238E27FC236}">
                <a16:creationId xmlns:a16="http://schemas.microsoft.com/office/drawing/2014/main" id="{D95AF72E-2945-A7C5-7891-C525CAD92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636" y="8266335"/>
            <a:ext cx="432000" cy="432000"/>
          </a:xfrm>
          <a:prstGeom prst="rect">
            <a:avLst/>
          </a:prstGeom>
        </p:spPr>
      </p:pic>
      <p:pic>
        <p:nvPicPr>
          <p:cNvPr id="5" name="Grafik 4">
            <a:hlinkClick r:id="rId18"/>
            <a:extLst>
              <a:ext uri="{FF2B5EF4-FFF2-40B4-BE49-F238E27FC236}">
                <a16:creationId xmlns:a16="http://schemas.microsoft.com/office/drawing/2014/main" id="{3D13B24D-8928-75AE-68F5-50255DBF2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492" y="8266335"/>
            <a:ext cx="432000" cy="432000"/>
          </a:xfrm>
          <a:prstGeom prst="rect">
            <a:avLst/>
          </a:prstGeom>
        </p:spPr>
      </p:pic>
      <p:pic>
        <p:nvPicPr>
          <p:cNvPr id="6" name="Grafik 5">
            <a:hlinkClick r:id="rId20"/>
            <a:extLst>
              <a:ext uri="{FF2B5EF4-FFF2-40B4-BE49-F238E27FC236}">
                <a16:creationId xmlns:a16="http://schemas.microsoft.com/office/drawing/2014/main" id="{F37E9F94-AD55-2C1C-3870-6C4858A24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3348" y="8266335"/>
            <a:ext cx="432000" cy="432000"/>
          </a:xfrm>
          <a:prstGeom prst="rect">
            <a:avLst/>
          </a:prstGeom>
        </p:spPr>
      </p:pic>
      <p:pic>
        <p:nvPicPr>
          <p:cNvPr id="8" name="Grafik 7">
            <a:hlinkClick r:id="rId22"/>
            <a:extLst>
              <a:ext uri="{FF2B5EF4-FFF2-40B4-BE49-F238E27FC236}">
                <a16:creationId xmlns:a16="http://schemas.microsoft.com/office/drawing/2014/main" id="{5F79D483-1706-1BEE-3445-8FE1FEA64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7204" y="8266335"/>
            <a:ext cx="432000" cy="432000"/>
          </a:xfrm>
          <a:prstGeom prst="rect">
            <a:avLst/>
          </a:prstGeom>
        </p:spPr>
      </p:pic>
      <p:pic>
        <p:nvPicPr>
          <p:cNvPr id="9" name="Grafik 8">
            <a:hlinkClick r:id="rId24"/>
            <a:extLst>
              <a:ext uri="{FF2B5EF4-FFF2-40B4-BE49-F238E27FC236}">
                <a16:creationId xmlns:a16="http://schemas.microsoft.com/office/drawing/2014/main" id="{565B3B81-119A-BA3F-761F-18CC4E62B22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1060" y="8266335"/>
            <a:ext cx="432000" cy="4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2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2222" decel="22222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Ge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49119D-D72F-44F4-9496-1A599F388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8288000" cy="77914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275856D-0638-4711-B57A-B8DB80750B5F}"/>
              </a:ext>
            </a:extLst>
          </p:cNvPr>
          <p:cNvSpPr/>
          <p:nvPr/>
        </p:nvSpPr>
        <p:spPr>
          <a:xfrm>
            <a:off x="0" y="7386205"/>
            <a:ext cx="18288000" cy="29050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58D45F4-E629-4B0D-90D3-3DF6E41BBBA3}"/>
              </a:ext>
            </a:extLst>
          </p:cNvPr>
          <p:cNvSpPr txBox="1"/>
          <p:nvPr userDrawn="1"/>
        </p:nvSpPr>
        <p:spPr>
          <a:xfrm>
            <a:off x="1114808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cronos Hauptsitz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E182A9E-B57F-4598-B069-31FF5F752BD0}"/>
              </a:ext>
            </a:extLst>
          </p:cNvPr>
          <p:cNvSpPr txBox="1"/>
          <p:nvPr userDrawn="1"/>
        </p:nvSpPr>
        <p:spPr>
          <a:xfrm>
            <a:off x="1140245" y="8199812"/>
            <a:ext cx="41556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cronos Unternehmensberatung GmbH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 Mittelhafen 14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D-48155 Münster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69CE648-1139-480C-A696-41B8CE973C09}"/>
              </a:ext>
            </a:extLst>
          </p:cNvPr>
          <p:cNvSpPr txBox="1"/>
          <p:nvPr userDrawn="1"/>
        </p:nvSpPr>
        <p:spPr>
          <a:xfrm>
            <a:off x="1114808" y="9649028"/>
            <a:ext cx="769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cronos Unternehmensberatung GmbH</a:t>
            </a:r>
          </a:p>
        </p:txBody>
      </p:sp>
      <p:pic>
        <p:nvPicPr>
          <p:cNvPr id="94" name="Grafik 93" descr="Smartphone">
            <a:extLst>
              <a:ext uri="{FF2B5EF4-FFF2-40B4-BE49-F238E27FC236}">
                <a16:creationId xmlns:a16="http://schemas.microsoft.com/office/drawing/2014/main" id="{84A84DDC-DDCE-4211-B817-A2D306E488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1312" y="8347335"/>
            <a:ext cx="216000" cy="216000"/>
          </a:xfrm>
          <a:prstGeom prst="rect">
            <a:avLst/>
          </a:prstGeom>
        </p:spPr>
      </p:pic>
      <p:pic>
        <p:nvPicPr>
          <p:cNvPr id="95" name="Grafik 94" descr="Drucker">
            <a:extLst>
              <a:ext uri="{FF2B5EF4-FFF2-40B4-BE49-F238E27FC236}">
                <a16:creationId xmlns:a16="http://schemas.microsoft.com/office/drawing/2014/main" id="{241CABB6-7AF3-46E3-96FE-AD2C90B63B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1312" y="8701716"/>
            <a:ext cx="216000" cy="216000"/>
          </a:xfrm>
          <a:prstGeom prst="rect">
            <a:avLst/>
          </a:prstGeom>
        </p:spPr>
      </p:pic>
      <p:pic>
        <p:nvPicPr>
          <p:cNvPr id="96" name="Grafik 95" descr="Internet">
            <a:extLst>
              <a:ext uri="{FF2B5EF4-FFF2-40B4-BE49-F238E27FC236}">
                <a16:creationId xmlns:a16="http://schemas.microsoft.com/office/drawing/2014/main" id="{E419A827-C65D-4024-A180-3B64AB06BC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1312" y="9059004"/>
            <a:ext cx="216000" cy="216000"/>
          </a:xfrm>
          <a:prstGeom prst="rect">
            <a:avLst/>
          </a:prstGeom>
        </p:spPr>
      </p:pic>
      <p:pic>
        <p:nvPicPr>
          <p:cNvPr id="120" name="Grafik 119">
            <a:hlinkClick r:id="rId10"/>
            <a:extLst>
              <a:ext uri="{FF2B5EF4-FFF2-40B4-BE49-F238E27FC236}">
                <a16:creationId xmlns:a16="http://schemas.microsoft.com/office/drawing/2014/main" id="{77F2A90F-3726-44B9-B9B0-6CF10C7658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6858" y="8266335"/>
            <a:ext cx="432000" cy="432000"/>
          </a:xfrm>
          <a:prstGeom prst="rect">
            <a:avLst/>
          </a:prstGeom>
        </p:spPr>
      </p:pic>
      <p:pic>
        <p:nvPicPr>
          <p:cNvPr id="121" name="Grafik 120">
            <a:hlinkClick r:id="rId12"/>
            <a:extLst>
              <a:ext uri="{FF2B5EF4-FFF2-40B4-BE49-F238E27FC236}">
                <a16:creationId xmlns:a16="http://schemas.microsoft.com/office/drawing/2014/main" id="{C7181463-1A73-4556-B976-072E4D6A51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484" y="8266335"/>
            <a:ext cx="432000" cy="432000"/>
          </a:xfrm>
          <a:prstGeom prst="rect">
            <a:avLst/>
          </a:prstGeom>
        </p:spPr>
      </p:pic>
      <p:sp>
        <p:nvSpPr>
          <p:cNvPr id="122" name="Textfeld 121">
            <a:extLst>
              <a:ext uri="{FF2B5EF4-FFF2-40B4-BE49-F238E27FC236}">
                <a16:creationId xmlns:a16="http://schemas.microsoft.com/office/drawing/2014/main" id="{A7A2F517-361B-44B5-BEBE-15545390B574}"/>
              </a:ext>
            </a:extLst>
          </p:cNvPr>
          <p:cNvSpPr txBox="1"/>
          <p:nvPr userDrawn="1"/>
        </p:nvSpPr>
        <p:spPr>
          <a:xfrm>
            <a:off x="9896267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Socials</a:t>
            </a:r>
            <a:endParaRPr lang="de-DE" sz="21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D75C9B4C-B4BA-43B7-8AB9-9AE5AF9BEF00}"/>
              </a:ext>
            </a:extLst>
          </p:cNvPr>
          <p:cNvSpPr txBox="1"/>
          <p:nvPr userDrawn="1"/>
        </p:nvSpPr>
        <p:spPr>
          <a:xfrm>
            <a:off x="14286996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Bester Arbeitgeber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5EF1BC60-1054-45F0-9970-684DD02DF66B}"/>
              </a:ext>
            </a:extLst>
          </p:cNvPr>
          <p:cNvSpPr txBox="1"/>
          <p:nvPr userDrawn="1"/>
        </p:nvSpPr>
        <p:spPr>
          <a:xfrm>
            <a:off x="5505537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touch</a:t>
            </a:r>
            <a:endParaRPr lang="de-DE" sz="21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0A25ACA2-F1E4-42A7-882D-0BE4EC0904DB}"/>
              </a:ext>
            </a:extLst>
          </p:cNvPr>
          <p:cNvSpPr txBox="1"/>
          <p:nvPr userDrawn="1"/>
        </p:nvSpPr>
        <p:spPr>
          <a:xfrm>
            <a:off x="5843588" y="8199814"/>
            <a:ext cx="27616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+49 251 39966-0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+49 251 39966-999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cronos@cronos.de</a:t>
            </a:r>
            <a:endParaRPr lang="de-DE" sz="15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4282BB13-93A8-43AC-A09F-C027563ABE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4434" y="5532533"/>
            <a:ext cx="80037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de-DE" sz="4800" b="1" cap="all" baseline="0" smtClean="0">
                <a:solidFill>
                  <a:schemeClr val="bg1"/>
                </a:solidFill>
                <a:effectLst/>
                <a:latin typeface="Roboto Condensed" panose="020B0604020202020204" charset="0"/>
                <a:ea typeface="Roboto Condensed" panose="020B0604020202020204" charset="0"/>
              </a:defRPr>
            </a:lvl1pPr>
            <a:lvl2pPr>
              <a:defRPr lang="de-DE" sz="2700" smtClean="0"/>
            </a:lvl2pPr>
            <a:lvl3pPr>
              <a:defRPr lang="de-DE" sz="2700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0" lvl="0" algn="ctr"/>
            <a:r>
              <a:rPr lang="de-DE" dirty="0"/>
              <a:t>TITEL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358AEF82-05AD-490A-B59E-76B2DA07B3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3812" y="6223649"/>
            <a:ext cx="8003381" cy="802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3716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20574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7432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in </a:t>
            </a:r>
            <a:r>
              <a:rPr lang="de-DE" dirty="0" err="1"/>
              <a:t>touch</a:t>
            </a:r>
            <a:endParaRPr lang="de-DE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80E9EDF-655E-403A-9BD9-6B18D1B3DDF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5" y="242889"/>
            <a:ext cx="1728788" cy="632484"/>
          </a:xfrm>
          <a:prstGeom prst="rect">
            <a:avLst/>
          </a:prstGeom>
        </p:spPr>
      </p:pic>
      <p:pic>
        <p:nvPicPr>
          <p:cNvPr id="2" name="Grafik 1">
            <a:hlinkClick r:id="rId16"/>
            <a:extLst>
              <a:ext uri="{FF2B5EF4-FFF2-40B4-BE49-F238E27FC236}">
                <a16:creationId xmlns:a16="http://schemas.microsoft.com/office/drawing/2014/main" id="{705ED697-80DB-7449-C7FC-9F7029E1F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636" y="8266335"/>
            <a:ext cx="432000" cy="432000"/>
          </a:xfrm>
          <a:prstGeom prst="rect">
            <a:avLst/>
          </a:prstGeom>
        </p:spPr>
      </p:pic>
      <p:pic>
        <p:nvPicPr>
          <p:cNvPr id="4" name="Grafik 3">
            <a:hlinkClick r:id="rId18"/>
            <a:extLst>
              <a:ext uri="{FF2B5EF4-FFF2-40B4-BE49-F238E27FC236}">
                <a16:creationId xmlns:a16="http://schemas.microsoft.com/office/drawing/2014/main" id="{D41E01B1-E80F-2714-CCF4-EE88A45C6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492" y="8266335"/>
            <a:ext cx="432000" cy="432000"/>
          </a:xfrm>
          <a:prstGeom prst="rect">
            <a:avLst/>
          </a:prstGeom>
        </p:spPr>
      </p:pic>
      <p:pic>
        <p:nvPicPr>
          <p:cNvPr id="5" name="Grafik 4">
            <a:hlinkClick r:id="rId20"/>
            <a:extLst>
              <a:ext uri="{FF2B5EF4-FFF2-40B4-BE49-F238E27FC236}">
                <a16:creationId xmlns:a16="http://schemas.microsoft.com/office/drawing/2014/main" id="{A477AB55-480C-0E92-BE2B-E8838E390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3348" y="8266335"/>
            <a:ext cx="432000" cy="432000"/>
          </a:xfrm>
          <a:prstGeom prst="rect">
            <a:avLst/>
          </a:prstGeom>
        </p:spPr>
      </p:pic>
      <p:pic>
        <p:nvPicPr>
          <p:cNvPr id="6" name="Grafik 5">
            <a:hlinkClick r:id="rId22"/>
            <a:extLst>
              <a:ext uri="{FF2B5EF4-FFF2-40B4-BE49-F238E27FC236}">
                <a16:creationId xmlns:a16="http://schemas.microsoft.com/office/drawing/2014/main" id="{A8C43540-4D74-C924-A7AF-74155498B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7204" y="8266335"/>
            <a:ext cx="432000" cy="432000"/>
          </a:xfrm>
          <a:prstGeom prst="rect">
            <a:avLst/>
          </a:prstGeom>
        </p:spPr>
      </p:pic>
      <p:pic>
        <p:nvPicPr>
          <p:cNvPr id="8" name="Grafik 7">
            <a:hlinkClick r:id="rId24"/>
            <a:extLst>
              <a:ext uri="{FF2B5EF4-FFF2-40B4-BE49-F238E27FC236}">
                <a16:creationId xmlns:a16="http://schemas.microsoft.com/office/drawing/2014/main" id="{79FB006C-05AA-B4B0-6A0C-2C9339E4CCB7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1060" y="8266335"/>
            <a:ext cx="432000" cy="4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1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2222" decel="22222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Dock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483E93-4787-4881-861B-C933C9C60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8"/>
            <a:ext cx="18288000" cy="7388352"/>
          </a:xfrm>
          <a:prstGeom prst="rect">
            <a:avLst/>
          </a:prstGeom>
        </p:spPr>
      </p:pic>
      <p:sp>
        <p:nvSpPr>
          <p:cNvPr id="79" name="Rechteck 78">
            <a:extLst>
              <a:ext uri="{FF2B5EF4-FFF2-40B4-BE49-F238E27FC236}">
                <a16:creationId xmlns:a16="http://schemas.microsoft.com/office/drawing/2014/main" id="{3CDDF9E8-4538-4CF5-BAC4-634753658033}"/>
              </a:ext>
            </a:extLst>
          </p:cNvPr>
          <p:cNvSpPr/>
          <p:nvPr userDrawn="1"/>
        </p:nvSpPr>
        <p:spPr>
          <a:xfrm>
            <a:off x="0" y="7386205"/>
            <a:ext cx="18288000" cy="29050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2BE1A3D3-129B-4ADC-8D34-8ECCAAF9FF6A}"/>
              </a:ext>
            </a:extLst>
          </p:cNvPr>
          <p:cNvSpPr txBox="1"/>
          <p:nvPr userDrawn="1"/>
        </p:nvSpPr>
        <p:spPr>
          <a:xfrm>
            <a:off x="1114808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cronos Hauptsitz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189AC693-B4BE-4611-821D-D0FA14D0FCE8}"/>
              </a:ext>
            </a:extLst>
          </p:cNvPr>
          <p:cNvSpPr txBox="1"/>
          <p:nvPr userDrawn="1"/>
        </p:nvSpPr>
        <p:spPr>
          <a:xfrm>
            <a:off x="1140245" y="8199812"/>
            <a:ext cx="41556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cronos Unternehmensberatung GmbH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 Mittelhafen 14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D-48155 Münster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8B97AC67-CE7E-491B-AE8B-EF8B41691078}"/>
              </a:ext>
            </a:extLst>
          </p:cNvPr>
          <p:cNvSpPr txBox="1"/>
          <p:nvPr userDrawn="1"/>
        </p:nvSpPr>
        <p:spPr>
          <a:xfrm>
            <a:off x="1114808" y="9649028"/>
            <a:ext cx="769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cronos Unternehmensberatung GmbH</a:t>
            </a:r>
          </a:p>
        </p:txBody>
      </p:sp>
      <p:pic>
        <p:nvPicPr>
          <p:cNvPr id="84" name="Grafik 83" descr="Smartphone">
            <a:extLst>
              <a:ext uri="{FF2B5EF4-FFF2-40B4-BE49-F238E27FC236}">
                <a16:creationId xmlns:a16="http://schemas.microsoft.com/office/drawing/2014/main" id="{EA9489C9-2327-4FFB-AB10-89EFCDE17E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1312" y="8347335"/>
            <a:ext cx="216000" cy="216000"/>
          </a:xfrm>
          <a:prstGeom prst="rect">
            <a:avLst/>
          </a:prstGeom>
        </p:spPr>
      </p:pic>
      <p:pic>
        <p:nvPicPr>
          <p:cNvPr id="85" name="Grafik 84" descr="Drucker">
            <a:extLst>
              <a:ext uri="{FF2B5EF4-FFF2-40B4-BE49-F238E27FC236}">
                <a16:creationId xmlns:a16="http://schemas.microsoft.com/office/drawing/2014/main" id="{F6898EE1-0CBF-475D-8BAC-BEE63A555B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1312" y="8701716"/>
            <a:ext cx="216000" cy="216000"/>
          </a:xfrm>
          <a:prstGeom prst="rect">
            <a:avLst/>
          </a:prstGeom>
        </p:spPr>
      </p:pic>
      <p:pic>
        <p:nvPicPr>
          <p:cNvPr id="86" name="Grafik 85" descr="Internet">
            <a:extLst>
              <a:ext uri="{FF2B5EF4-FFF2-40B4-BE49-F238E27FC236}">
                <a16:creationId xmlns:a16="http://schemas.microsoft.com/office/drawing/2014/main" id="{6AB57DB4-13D2-4D23-BF0E-A76B20CBFA6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1312" y="9059004"/>
            <a:ext cx="216000" cy="216000"/>
          </a:xfrm>
          <a:prstGeom prst="rect">
            <a:avLst/>
          </a:prstGeom>
        </p:spPr>
      </p:pic>
      <p:pic>
        <p:nvPicPr>
          <p:cNvPr id="94" name="Grafik 93">
            <a:hlinkClick r:id="rId10"/>
            <a:extLst>
              <a:ext uri="{FF2B5EF4-FFF2-40B4-BE49-F238E27FC236}">
                <a16:creationId xmlns:a16="http://schemas.microsoft.com/office/drawing/2014/main" id="{671E0D9E-E47D-4C79-8362-9A9F316EC02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6858" y="8266335"/>
            <a:ext cx="432000" cy="432000"/>
          </a:xfrm>
          <a:prstGeom prst="rect">
            <a:avLst/>
          </a:prstGeom>
        </p:spPr>
      </p:pic>
      <p:pic>
        <p:nvPicPr>
          <p:cNvPr id="95" name="Grafik 94">
            <a:hlinkClick r:id="rId12"/>
            <a:extLst>
              <a:ext uri="{FF2B5EF4-FFF2-40B4-BE49-F238E27FC236}">
                <a16:creationId xmlns:a16="http://schemas.microsoft.com/office/drawing/2014/main" id="{D1B67E41-ACB5-4DC7-8C01-D23D427ABC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484" y="8266335"/>
            <a:ext cx="432000" cy="432000"/>
          </a:xfrm>
          <a:prstGeom prst="rect">
            <a:avLst/>
          </a:prstGeom>
        </p:spPr>
      </p:pic>
      <p:sp>
        <p:nvSpPr>
          <p:cNvPr id="96" name="Textfeld 95">
            <a:extLst>
              <a:ext uri="{FF2B5EF4-FFF2-40B4-BE49-F238E27FC236}">
                <a16:creationId xmlns:a16="http://schemas.microsoft.com/office/drawing/2014/main" id="{7EC7CA87-0501-4071-809D-93DF7CC5E205}"/>
              </a:ext>
            </a:extLst>
          </p:cNvPr>
          <p:cNvSpPr txBox="1"/>
          <p:nvPr userDrawn="1"/>
        </p:nvSpPr>
        <p:spPr>
          <a:xfrm>
            <a:off x="9896267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Socials</a:t>
            </a:r>
            <a:endParaRPr lang="de-DE" sz="21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CE7B4C32-2833-4024-B455-84463AC23A56}"/>
              </a:ext>
            </a:extLst>
          </p:cNvPr>
          <p:cNvSpPr txBox="1"/>
          <p:nvPr userDrawn="1"/>
        </p:nvSpPr>
        <p:spPr>
          <a:xfrm>
            <a:off x="14286996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Bester Arbeitgeber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C6365D78-5C36-4888-8C05-C9BE0FE40FC8}"/>
              </a:ext>
            </a:extLst>
          </p:cNvPr>
          <p:cNvSpPr txBox="1"/>
          <p:nvPr userDrawn="1"/>
        </p:nvSpPr>
        <p:spPr>
          <a:xfrm>
            <a:off x="5505537" y="7642254"/>
            <a:ext cx="324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de-DE" sz="2100" b="1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de-DE" sz="2100" b="1" dirty="0" err="1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touch</a:t>
            </a:r>
            <a:endParaRPr lang="de-DE" sz="21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DDE38EF7-D2BF-41D7-8A5E-AD502F42A023}"/>
              </a:ext>
            </a:extLst>
          </p:cNvPr>
          <p:cNvSpPr txBox="1"/>
          <p:nvPr userDrawn="1"/>
        </p:nvSpPr>
        <p:spPr>
          <a:xfrm>
            <a:off x="5843588" y="8199814"/>
            <a:ext cx="27616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+49 251 39966-0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+49 251 39966-999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cronos@cronos.de</a:t>
            </a:r>
            <a:endParaRPr lang="de-DE" sz="15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08E923F-5D47-4C9F-BACC-540246970B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3242" y="878682"/>
            <a:ext cx="80037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de-DE" sz="4800" b="1" cap="all" baseline="0" smtClean="0">
                <a:solidFill>
                  <a:srgbClr val="262626"/>
                </a:solidFill>
                <a:effectLst/>
                <a:latin typeface="Roboto Condensed" panose="020B0604020202020204" charset="0"/>
                <a:ea typeface="Roboto Condensed" panose="020B0604020202020204" charset="0"/>
              </a:defRPr>
            </a:lvl1pPr>
            <a:lvl2pPr>
              <a:defRPr lang="de-DE" sz="2700" smtClean="0"/>
            </a:lvl2pPr>
            <a:lvl3pPr>
              <a:defRPr lang="de-DE" sz="2700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0" lvl="0" algn="ctr"/>
            <a:r>
              <a:rPr lang="de-DE" dirty="0"/>
              <a:t>TITEL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9BDAB239-FE38-45C2-8BC5-6A4EE01F74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2620" y="1569799"/>
            <a:ext cx="8003381" cy="802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3716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20574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743200" indent="0">
              <a:buNone/>
              <a:defRPr sz="27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in </a:t>
            </a:r>
            <a:r>
              <a:rPr lang="de-DE" dirty="0" err="1"/>
              <a:t>touch</a:t>
            </a:r>
            <a:endParaRPr lang="de-DE" dirty="0"/>
          </a:p>
        </p:txBody>
      </p:sp>
      <p:pic>
        <p:nvPicPr>
          <p:cNvPr id="28" name="Grafik 27" descr="Ein Bild, das Text enthält.&#10;&#10;Automatisch generierte Beschreibung">
            <a:extLst>
              <a:ext uri="{FF2B5EF4-FFF2-40B4-BE49-F238E27FC236}">
                <a16:creationId xmlns:a16="http://schemas.microsoft.com/office/drawing/2014/main" id="{01AC3D65-60CE-446D-BF85-1E671C5C6D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pic>
        <p:nvPicPr>
          <p:cNvPr id="2" name="Grafik 1">
            <a:hlinkClick r:id="rId16"/>
            <a:extLst>
              <a:ext uri="{FF2B5EF4-FFF2-40B4-BE49-F238E27FC236}">
                <a16:creationId xmlns:a16="http://schemas.microsoft.com/office/drawing/2014/main" id="{768B546F-65D8-542C-5119-D19E70AF0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636" y="8266335"/>
            <a:ext cx="432000" cy="432000"/>
          </a:xfrm>
          <a:prstGeom prst="rect">
            <a:avLst/>
          </a:prstGeom>
        </p:spPr>
      </p:pic>
      <p:pic>
        <p:nvPicPr>
          <p:cNvPr id="4" name="Grafik 3">
            <a:hlinkClick r:id="rId18"/>
            <a:extLst>
              <a:ext uri="{FF2B5EF4-FFF2-40B4-BE49-F238E27FC236}">
                <a16:creationId xmlns:a16="http://schemas.microsoft.com/office/drawing/2014/main" id="{94BCAE72-CB68-029A-7566-385D64656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492" y="8266335"/>
            <a:ext cx="432000" cy="432000"/>
          </a:xfrm>
          <a:prstGeom prst="rect">
            <a:avLst/>
          </a:prstGeom>
        </p:spPr>
      </p:pic>
      <p:pic>
        <p:nvPicPr>
          <p:cNvPr id="5" name="Grafik 4">
            <a:hlinkClick r:id="rId20"/>
            <a:extLst>
              <a:ext uri="{FF2B5EF4-FFF2-40B4-BE49-F238E27FC236}">
                <a16:creationId xmlns:a16="http://schemas.microsoft.com/office/drawing/2014/main" id="{995AE466-7ACA-5F9C-00E4-F380C07549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3348" y="8266335"/>
            <a:ext cx="432000" cy="432000"/>
          </a:xfrm>
          <a:prstGeom prst="rect">
            <a:avLst/>
          </a:prstGeom>
        </p:spPr>
      </p:pic>
      <p:pic>
        <p:nvPicPr>
          <p:cNvPr id="6" name="Grafik 5">
            <a:hlinkClick r:id="rId22"/>
            <a:extLst>
              <a:ext uri="{FF2B5EF4-FFF2-40B4-BE49-F238E27FC236}">
                <a16:creationId xmlns:a16="http://schemas.microsoft.com/office/drawing/2014/main" id="{D494CBB9-BA62-75A1-48C5-47BC46439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7204" y="8266335"/>
            <a:ext cx="432000" cy="432000"/>
          </a:xfrm>
          <a:prstGeom prst="rect">
            <a:avLst/>
          </a:prstGeom>
        </p:spPr>
      </p:pic>
      <p:pic>
        <p:nvPicPr>
          <p:cNvPr id="7" name="Grafik 6">
            <a:hlinkClick r:id="rId24"/>
            <a:extLst>
              <a:ext uri="{FF2B5EF4-FFF2-40B4-BE49-F238E27FC236}">
                <a16:creationId xmlns:a16="http://schemas.microsoft.com/office/drawing/2014/main" id="{A8E75FBA-278B-AAE1-8303-6B1C83659EB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1060" y="8266335"/>
            <a:ext cx="432000" cy="4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9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2222" decel="22222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C177576-AE68-409B-B60E-5575E69A5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18288000" cy="8522564"/>
          </a:xfrm>
          <a:prstGeom prst="rect">
            <a:avLst/>
          </a:prstGeom>
        </p:spPr>
      </p:pic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D363128F-C67B-4AEA-AA0F-C553B226D5D9}"/>
              </a:ext>
            </a:extLst>
          </p:cNvPr>
          <p:cNvSpPr/>
          <p:nvPr userDrawn="1"/>
        </p:nvSpPr>
        <p:spPr>
          <a:xfrm rot="5400000">
            <a:off x="5621372" y="542178"/>
            <a:ext cx="3871607" cy="15114351"/>
          </a:xfrm>
          <a:prstGeom prst="triangle">
            <a:avLst>
              <a:gd name="adj" fmla="val 49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FBA7C4E0-9953-474F-A9AF-AE2E9CD1726D}"/>
              </a:ext>
            </a:extLst>
          </p:cNvPr>
          <p:cNvSpPr/>
          <p:nvPr userDrawn="1"/>
        </p:nvSpPr>
        <p:spPr>
          <a:xfrm rot="5400000" flipH="1" flipV="1">
            <a:off x="8795023" y="536148"/>
            <a:ext cx="3871607" cy="15114351"/>
          </a:xfrm>
          <a:prstGeom prst="triangle">
            <a:avLst>
              <a:gd name="adj" fmla="val 49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052D6-AADE-4D94-A53D-F382FEFC00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2073" y="7911968"/>
            <a:ext cx="12363855" cy="714275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ctr">
              <a:defRPr sz="4800" b="1" kern="1200" cap="all" spc="-135" baseline="0">
                <a:ln w="19050">
                  <a:noFill/>
                </a:ln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Cronos </a:t>
            </a:r>
            <a:r>
              <a:rPr lang="de-DE" dirty="0">
                <a:solidFill>
                  <a:srgbClr val="059AD4"/>
                </a:solidFill>
              </a:rPr>
              <a:t>Unternehmensberatung GmbH</a:t>
            </a:r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CE21426A-F4CB-4291-8F2C-D6757F1A4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4951" y="8626243"/>
            <a:ext cx="10333610" cy="535514"/>
          </a:xfrm>
          <a:prstGeom prst="rect">
            <a:avLst/>
          </a:prstGeom>
          <a:solidFill>
            <a:schemeClr val="accent1"/>
          </a:solidFill>
        </p:spPr>
        <p:txBody>
          <a:bodyPr bIns="0" anchor="ctr" anchorCtr="1"/>
          <a:lstStyle>
            <a:lvl1pPr marL="0" indent="0" algn="r">
              <a:buNone/>
              <a:defRPr sz="3000" b="1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#IT-EXPERTS FOR YOUR COMPANY</a:t>
            </a: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CB4233-6FB8-4E6E-AE9B-845B0DFD8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52" y="3264550"/>
            <a:ext cx="2620497" cy="96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6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2222" decel="2222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95F81F3-9662-4BB3-9548-65152695D1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0621621"/>
              </p:ext>
            </p:extLst>
          </p:nvPr>
        </p:nvGraphicFramePr>
        <p:xfrm>
          <a:off x="2389" y="2382"/>
          <a:ext cx="238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6" progId="TCLayout.ActiveDocument.1">
                  <p:embed/>
                </p:oleObj>
              </mc:Choice>
              <mc:Fallback>
                <p:oleObj name="think-cell Folie" r:id="rId3" imgW="425" imgH="42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95F81F3-9662-4BB3-9548-65152695D1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9" y="2382"/>
                        <a:ext cx="238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92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C177576-AE68-409B-B60E-5575E69A5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7" y="1"/>
            <a:ext cx="18285203" cy="8490857"/>
          </a:xfrm>
          <a:prstGeom prst="rect">
            <a:avLst/>
          </a:prstGeom>
        </p:spPr>
      </p:pic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D363128F-C67B-4AEA-AA0F-C553B226D5D9}"/>
              </a:ext>
            </a:extLst>
          </p:cNvPr>
          <p:cNvSpPr/>
          <p:nvPr userDrawn="1"/>
        </p:nvSpPr>
        <p:spPr>
          <a:xfrm rot="5400000">
            <a:off x="5621372" y="542178"/>
            <a:ext cx="3871607" cy="15114351"/>
          </a:xfrm>
          <a:prstGeom prst="triangle">
            <a:avLst>
              <a:gd name="adj" fmla="val 49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FBA7C4E0-9953-474F-A9AF-AE2E9CD1726D}"/>
              </a:ext>
            </a:extLst>
          </p:cNvPr>
          <p:cNvSpPr/>
          <p:nvPr userDrawn="1"/>
        </p:nvSpPr>
        <p:spPr>
          <a:xfrm rot="5400000" flipH="1" flipV="1">
            <a:off x="8795023" y="536148"/>
            <a:ext cx="3871607" cy="15114351"/>
          </a:xfrm>
          <a:prstGeom prst="triangle">
            <a:avLst>
              <a:gd name="adj" fmla="val 49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052D6-AADE-4D94-A53D-F382FEFC00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2073" y="7667845"/>
            <a:ext cx="12363855" cy="1568993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ctr">
              <a:defRPr sz="4800" b="1" kern="1200" cap="all" spc="-135" baseline="0">
                <a:ln w="19050">
                  <a:noFill/>
                </a:ln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Cronos </a:t>
            </a:r>
            <a:r>
              <a:rPr lang="de-DE" dirty="0">
                <a:solidFill>
                  <a:srgbClr val="059AD4"/>
                </a:solidFill>
              </a:rPr>
              <a:t>Unternehmensberatung GmbH</a:t>
            </a:r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1AE7560D-9B4E-4A80-8951-CDB52096C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6305" y="3218963"/>
            <a:ext cx="9875391" cy="975735"/>
          </a:xfrm>
          <a:prstGeom prst="rect">
            <a:avLst/>
          </a:prstGeom>
          <a:solidFill>
            <a:schemeClr val="accent1"/>
          </a:solidFill>
        </p:spPr>
        <p:txBody>
          <a:bodyPr bIns="0" anchor="ctr" anchorCtr="1"/>
          <a:lstStyle>
            <a:lvl1pPr marL="0" indent="0" algn="ctr">
              <a:buNone/>
              <a:defRPr sz="5100" b="1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#MORE THAN CONSULTING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03153FC-495E-4691-A8D5-5F14B3B4BB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AE319B-C9BD-4E9D-B62B-88FF03284D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1969" cy="10287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50" b="0">
                <a:solidFill>
                  <a:schemeClr val="accent1"/>
                </a:solidFill>
                <a:latin typeface="+mj-lt"/>
              </a:defRPr>
            </a:lvl1pPr>
            <a:lvl2pPr marL="685800" indent="0">
              <a:buNone/>
              <a:defRPr sz="4800" b="1">
                <a:latin typeface="+mj-lt"/>
              </a:defRPr>
            </a:lvl2pPr>
            <a:lvl3pPr marL="1371600" indent="0">
              <a:buNone/>
              <a:defRPr sz="4800" b="1">
                <a:latin typeface="+mj-lt"/>
              </a:defRPr>
            </a:lvl3pPr>
            <a:lvl4pPr marL="2057400" indent="0">
              <a:buNone/>
              <a:defRPr sz="4800" b="1">
                <a:latin typeface="+mj-lt"/>
              </a:defRPr>
            </a:lvl4pPr>
            <a:lvl5pPr marL="2743200" indent="0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de-DE" dirty="0"/>
              <a:t>__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C5BA48D4-1E96-4130-8ABD-F9D02CCF47B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72688" y="5581651"/>
            <a:ext cx="4571693" cy="304952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E4172DA7-D0E1-47C0-919F-D8A7E60169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7672" y="8324850"/>
            <a:ext cx="4522571" cy="1128294"/>
          </a:xfrm>
          <a:prstGeom prst="rect">
            <a:avLst/>
          </a:prstGeom>
          <a:blipFill dpi="0" rotWithShape="1">
            <a:blip r:embed="rId4"/>
            <a:srcRect/>
            <a:stretch>
              <a:fillRect b="-47414"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7885D10-89F5-46BE-852D-399818A89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72380" y="4267202"/>
            <a:ext cx="7229475" cy="657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26262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4826761-A64F-4276-85E5-B3E2873A42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72380" y="4924425"/>
            <a:ext cx="7229475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26262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8E0E35F-AFFC-4991-A9E5-A28F5926A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01" y="833439"/>
            <a:ext cx="711995" cy="3433764"/>
          </a:xfrm>
          <a:prstGeom prst="rect">
            <a:avLst/>
          </a:prstGeom>
        </p:spPr>
        <p:txBody>
          <a:bodyPr vert="vert270"/>
          <a:lstStyle>
            <a:lvl1pPr marL="0" indent="0" algn="r">
              <a:buNone/>
              <a:defRPr sz="270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consulting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3DE68EA-1571-4B7B-839A-08C2D67DA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2007393" y="6786563"/>
            <a:ext cx="634365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2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AE319B-C9BD-4E9D-B62B-88FF03284D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" y="0"/>
            <a:ext cx="8229600" cy="10287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50" b="0">
                <a:solidFill>
                  <a:schemeClr val="accent1"/>
                </a:solidFill>
                <a:latin typeface="+mj-lt"/>
              </a:defRPr>
            </a:lvl1pPr>
            <a:lvl2pPr marL="685800" indent="0">
              <a:buNone/>
              <a:defRPr sz="4800" b="1">
                <a:latin typeface="+mj-lt"/>
              </a:defRPr>
            </a:lvl2pPr>
            <a:lvl3pPr marL="1371600" indent="0">
              <a:buNone/>
              <a:defRPr sz="4800" b="1">
                <a:latin typeface="+mj-lt"/>
              </a:defRPr>
            </a:lvl3pPr>
            <a:lvl4pPr marL="2057400" indent="0">
              <a:buNone/>
              <a:defRPr sz="4800" b="1">
                <a:latin typeface="+mj-lt"/>
              </a:defRPr>
            </a:lvl4pPr>
            <a:lvl5pPr marL="2743200" indent="0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de-DE" dirty="0"/>
              <a:t>__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C5BA48D4-1E96-4130-8ABD-F9D02CCF47B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009731" y="833440"/>
            <a:ext cx="4571693" cy="304952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7885D10-89F5-46BE-852D-399818A89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9732" y="4059178"/>
            <a:ext cx="5791244" cy="657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4826761-A64F-4276-85E5-B3E2873A42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9732" y="4716401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3DE68EA-1571-4B7B-839A-08C2D67DA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2007393" y="6786563"/>
            <a:ext cx="634365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7461A98-0731-4C7F-879F-ED54887391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9732" y="5702237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Unternehmen, Adresse, Tel, E-Mail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6EF7864-6819-47DD-9D09-42D6F189B7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71419" y="242888"/>
            <a:ext cx="155450" cy="100441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F4E5C90D-CCB5-4BE0-A704-51E3203582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7967051" y="8733850"/>
            <a:ext cx="1366919" cy="526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2000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3C0124A9-E168-4ABD-9F07-5984546405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967051" y="6777653"/>
            <a:ext cx="1366919" cy="526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2005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9822BBEE-32F5-4B04-B59E-E671B13AD2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7967051" y="4821457"/>
            <a:ext cx="1366919" cy="526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2010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211CE891-15BF-4931-936B-5FA0C1877F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7967051" y="2865260"/>
            <a:ext cx="1366919" cy="526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2015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8145663F-6C7F-4795-BC30-3CD5D4A1E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967051" y="909064"/>
            <a:ext cx="1366919" cy="526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2020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6DE27015-D8AD-4BFA-9997-1F62ED893E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60278" y="8313421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AAB1CCD5-ED61-4A16-BE02-B5CCCE4CBE4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60278" y="6325172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E8923920-F3AB-4434-A4E9-13A6886906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60278" y="4405502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1A9766E3-5152-4913-A274-CB16171002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60278" y="2485832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845EC593-7B51-4ACC-974E-B5BAD93E0F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60279" y="8658221"/>
            <a:ext cx="5791244" cy="657225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Char char="ê"/>
              <a:defRPr sz="21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Hochschule, Schwerpunkt, Abschluss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62B7C865-DB05-4B1E-989B-EE32601E84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60279" y="6702024"/>
            <a:ext cx="5791244" cy="657225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Char char=""/>
              <a:defRPr sz="21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Unternehmen, Tätigkeit, Fokusthemen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0AAF62AE-AD9C-4F75-99E7-658BF1E3EE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0279" y="4742400"/>
            <a:ext cx="5791244" cy="657225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Char char="ê"/>
              <a:defRPr sz="21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Unternehmen, Tätigkeit, Fokusthemen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9AA0F36C-274C-436A-9536-C10F57998E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60279" y="2794106"/>
            <a:ext cx="5791244" cy="657225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Char char="ê"/>
              <a:defRPr sz="21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Unternehmen, Tätigkeit, Fokusthemen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A674DE86-A917-4052-8680-B418FAB83D0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47733" y="828673"/>
            <a:ext cx="1728788" cy="635795"/>
          </a:xfrm>
          <a:prstGeom prst="rect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3EEA48D3-806E-4ED0-B92E-BDC77431B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360333" y="1977169"/>
            <a:ext cx="3049526" cy="760799"/>
          </a:xfrm>
          <a:prstGeom prst="rect">
            <a:avLst/>
          </a:prstGeom>
          <a:blipFill dpi="0" rotWithShape="1">
            <a:blip r:embed="rId6"/>
            <a:srcRect/>
            <a:stretch>
              <a:fillRect b="-47414"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0DBE86BC-4371-4368-8320-EDF83C71519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60278" y="498968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9D61137B-2CC4-45C8-8F71-007989DCC0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60279" y="807242"/>
            <a:ext cx="5791244" cy="657225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Char char="ê"/>
              <a:defRPr sz="21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Unternehmen, Tätigkeit, Fokusthemen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7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AE319B-C9BD-4E9D-B62B-88FF03284D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" y="0"/>
            <a:ext cx="8229600" cy="10287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50" b="0">
                <a:solidFill>
                  <a:schemeClr val="accent1"/>
                </a:solidFill>
                <a:latin typeface="+mj-lt"/>
              </a:defRPr>
            </a:lvl1pPr>
            <a:lvl2pPr marL="685800" indent="0">
              <a:buNone/>
              <a:defRPr sz="4800" b="1">
                <a:latin typeface="+mj-lt"/>
              </a:defRPr>
            </a:lvl2pPr>
            <a:lvl3pPr marL="1371600" indent="0">
              <a:buNone/>
              <a:defRPr sz="4800" b="1">
                <a:latin typeface="+mj-lt"/>
              </a:defRPr>
            </a:lvl3pPr>
            <a:lvl4pPr marL="2057400" indent="0">
              <a:buNone/>
              <a:defRPr sz="4800" b="1">
                <a:latin typeface="+mj-lt"/>
              </a:defRPr>
            </a:lvl4pPr>
            <a:lvl5pPr marL="2743200" indent="0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de-DE" dirty="0"/>
              <a:t>__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C5BA48D4-1E96-4130-8ABD-F9D02CCF47B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009731" y="833440"/>
            <a:ext cx="4571693" cy="304952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7885D10-89F5-46BE-852D-399818A89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9732" y="4059178"/>
            <a:ext cx="5791244" cy="657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4826761-A64F-4276-85E5-B3E2873A42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9732" y="4716401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3DE68EA-1571-4B7B-839A-08C2D67DA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2007393" y="6786563"/>
            <a:ext cx="634365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7461A98-0731-4C7F-879F-ED54887391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9732" y="5702237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Unternehmen, Adresse, Tel, E-Mail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6EF7864-6819-47DD-9D09-42D6F189B7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71419" y="242888"/>
            <a:ext cx="155450" cy="100441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F4E5C90D-CCB5-4BE0-A704-51E3203582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7967051" y="7426186"/>
            <a:ext cx="1366919" cy="526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2018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9822BBEE-32F5-4B04-B59E-E671B13AD2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7967051" y="4175720"/>
            <a:ext cx="1366919" cy="526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2020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8145663F-6C7F-4795-BC30-3CD5D4A1E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967051" y="1101188"/>
            <a:ext cx="1366919" cy="526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2022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6DE27015-D8AD-4BFA-9997-1F62ED893E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60278" y="7005755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E8923920-F3AB-4434-A4E9-13A6886906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60278" y="3745850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845EC593-7B51-4ACC-974E-B5BAD93E0F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60279" y="7222368"/>
            <a:ext cx="5791244" cy="657225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Char char="ê"/>
              <a:defRPr sz="21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Hochschule, Schwerpunkt, Abschluss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0AAF62AE-AD9C-4F75-99E7-658BF1E3EE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0279" y="3932138"/>
            <a:ext cx="5791244" cy="657225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Char char="ê"/>
              <a:defRPr sz="21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Unternehmen, Tätigkeit, Fokusthemen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3EEA48D3-806E-4ED0-B92E-BDC77431B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360333" y="1977169"/>
            <a:ext cx="3049526" cy="760799"/>
          </a:xfrm>
          <a:prstGeom prst="rect">
            <a:avLst/>
          </a:prstGeom>
          <a:blipFill dpi="0" rotWithShape="1">
            <a:blip r:embed="rId5"/>
            <a:srcRect/>
            <a:stretch>
              <a:fillRect b="-47414"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18">
            <a:extLst>
              <a:ext uri="{FF2B5EF4-FFF2-40B4-BE49-F238E27FC236}">
                <a16:creationId xmlns:a16="http://schemas.microsoft.com/office/drawing/2014/main" id="{187CB176-DF3A-4D3F-BFF8-42D93CA9954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60278" y="675995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44" name="Textplatzhalter 12">
            <a:extLst>
              <a:ext uri="{FF2B5EF4-FFF2-40B4-BE49-F238E27FC236}">
                <a16:creationId xmlns:a16="http://schemas.microsoft.com/office/drawing/2014/main" id="{E933E6BE-6C21-475F-9794-34E8223A637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60279" y="862283"/>
            <a:ext cx="5791244" cy="657225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Char char="ê"/>
              <a:defRPr sz="21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Unternehmen, Tätigkeit, Fokusthemen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FE6EF087-51A4-476F-9FEC-A5C2C5DF98A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47733" y="828673"/>
            <a:ext cx="1728788" cy="635795"/>
          </a:xfrm>
          <a:prstGeom prst="rect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5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257A529F-9765-47A2-8C98-6E768029DF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-11910" y="0"/>
            <a:ext cx="9144000" cy="10287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r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6503D1F-E0D5-4F91-A2AE-3691581B3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0" y="1964636"/>
            <a:ext cx="8317707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A5DAAC1-4850-4125-9F4D-74128D8AE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093" y="242886"/>
            <a:ext cx="8317707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r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6DFB07DD-5E13-45B9-82FD-D115F08125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32092" y="878682"/>
            <a:ext cx="8317709" cy="635793"/>
          </a:xfrm>
          <a:prstGeom prst="rect">
            <a:avLst/>
          </a:prstGeom>
        </p:spPr>
        <p:txBody>
          <a:bodyPr lIns="216000" rIns="216000"/>
          <a:lstStyle>
            <a:lvl1pPr marL="0" indent="0" algn="r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0181B0DE-55A0-47F6-A0F9-BF7B1978F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895" y="242888"/>
            <a:ext cx="1728788" cy="635795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8E6C29A2-6993-4F4F-9E8B-FB637034CF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546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r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5008E142-E51B-4364-A21F-C7A662EA7E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670464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0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 neb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238449AB-8694-41B4-890C-1439CCD00A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A367EF-A5E5-4514-8BAB-4DC307C7F78B}"/>
              </a:ext>
            </a:extLst>
          </p:cNvPr>
          <p:cNvSpPr txBox="1"/>
          <p:nvPr userDrawn="1"/>
        </p:nvSpPr>
        <p:spPr>
          <a:xfrm>
            <a:off x="0" y="9903528"/>
            <a:ext cx="182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cronos Unternehmensberatung GmbH | </a:t>
            </a:r>
            <a:r>
              <a:rPr lang="de-DE" sz="12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Folie </a:t>
            </a:r>
            <a:fld id="{F3B9B879-BF2C-4C36-8C6D-28725C889E1B}" type="slidenum">
              <a:rPr lang="de-DE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algn="l">
                <a:lnSpc>
                  <a:spcPct val="150000"/>
                </a:lnSpc>
              </a:pPr>
              <a:t>‹Nr.›</a:t>
            </a:fld>
            <a:endParaRPr lang="de-DE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62D58ECF-D0F0-49A3-8E70-51A2EE124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5" y="1964636"/>
            <a:ext cx="8317706" cy="749845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100"/>
            </a:lvl1pPr>
            <a:lvl2pPr marL="1028700" indent="-342900">
              <a:buFont typeface="Webdings" panose="05030102010509060703" pitchFamily="18" charset="2"/>
              <a:buChar char="4"/>
              <a:defRPr sz="1800"/>
            </a:lvl2pPr>
            <a:lvl3pPr marL="1714500" indent="-342900">
              <a:buFont typeface="Webdings" panose="05030102010509060703" pitchFamily="18" charset="2"/>
              <a:buChar char="4"/>
              <a:defRPr sz="1650"/>
            </a:lvl3pPr>
            <a:lvl4pPr marL="2400300" indent="-342900">
              <a:buFont typeface="Webdings" panose="05030102010509060703" pitchFamily="18" charset="2"/>
              <a:buChar char="4"/>
              <a:defRPr sz="1575"/>
            </a:lvl4pPr>
            <a:lvl5pPr marL="3086100" indent="-342900">
              <a:buFont typeface="Webdings" panose="05030102010509060703" pitchFamily="18" charset="2"/>
              <a:buChar char="4"/>
              <a:defRPr sz="1575"/>
            </a:lvl5pPr>
            <a:lvl6pPr marL="3771900" indent="-342900">
              <a:buFont typeface="Webdings" panose="05030102010509060703" pitchFamily="18" charset="2"/>
              <a:buChar char="4"/>
              <a:defRPr sz="1575"/>
            </a:lvl6pPr>
            <a:lvl7pPr marL="4457700" indent="-342900">
              <a:buFont typeface="Webdings" panose="05030102010509060703" pitchFamily="18" charset="2"/>
              <a:buChar char="4"/>
              <a:defRPr sz="1575"/>
            </a:lvl7pPr>
            <a:lvl8pPr marL="5143500" indent="-342900">
              <a:buFont typeface="Webdings" panose="05030102010509060703" pitchFamily="18" charset="2"/>
              <a:buChar char="4"/>
              <a:defRPr sz="1575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ED41DC5-E735-4868-8AED-AAD60F786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1682" y="242886"/>
            <a:ext cx="7122318" cy="590931"/>
          </a:xfrm>
          <a:prstGeom prst="rect">
            <a:avLst/>
          </a:prstGeom>
          <a:noFill/>
        </p:spPr>
        <p:txBody>
          <a:bodyPr wrap="square" lIns="216000" rIns="216000">
            <a:spAutoFit/>
          </a:bodyPr>
          <a:lstStyle>
            <a:lvl1pPr algn="l">
              <a:defRPr sz="3600" b="1" cap="all" baseline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66219F2F-4CBF-4CAA-AF70-8A8D35C5B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682" y="878682"/>
            <a:ext cx="7122318" cy="635793"/>
          </a:xfrm>
          <a:prstGeom prst="rect">
            <a:avLst/>
          </a:prstGeom>
        </p:spPr>
        <p:txBody>
          <a:bodyPr lIns="216000" rIns="216000"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89D0CF0-3C0C-43E2-BCF5-4067D64CB6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" y="242888"/>
            <a:ext cx="1728788" cy="636330"/>
          </a:xfrm>
          <a:prstGeom prst="rect">
            <a:avLst/>
          </a:prstGeom>
        </p:spPr>
      </p:pic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94B293-4A55-4680-96C2-9203F9E079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295" y="9561724"/>
            <a:ext cx="8416242" cy="6857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____________________________________________________________________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F82C2FCC-8AC7-4A07-86F1-6965251FDE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295" y="9561723"/>
            <a:ext cx="5791244" cy="657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Fußnoten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2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1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95" r:id="rId2"/>
    <p:sldLayoutId id="2147483682" r:id="rId3"/>
    <p:sldLayoutId id="2147483683" r:id="rId4"/>
    <p:sldLayoutId id="2147483698" r:id="rId5"/>
    <p:sldLayoutId id="2147483699" r:id="rId6"/>
    <p:sldLayoutId id="2147483700" r:id="rId7"/>
    <p:sldLayoutId id="2147483679" r:id="rId8"/>
    <p:sldLayoutId id="2147483684" r:id="rId9"/>
    <p:sldLayoutId id="2147483671" r:id="rId10"/>
    <p:sldLayoutId id="2147483675" r:id="rId11"/>
    <p:sldLayoutId id="2147483688" r:id="rId12"/>
    <p:sldLayoutId id="2147483689" r:id="rId13"/>
    <p:sldLayoutId id="2147483690" r:id="rId14"/>
    <p:sldLayoutId id="2147483701" r:id="rId15"/>
    <p:sldLayoutId id="2147483703" r:id="rId16"/>
    <p:sldLayoutId id="2147483677" r:id="rId17"/>
    <p:sldLayoutId id="2147483676" r:id="rId18"/>
    <p:sldLayoutId id="2147483691" r:id="rId19"/>
    <p:sldLayoutId id="2147483692" r:id="rId20"/>
    <p:sldLayoutId id="2147483693" r:id="rId21"/>
    <p:sldLayoutId id="2147483702" r:id="rId22"/>
    <p:sldLayoutId id="2147483704" r:id="rId23"/>
    <p:sldLayoutId id="2147483694" r:id="rId24"/>
    <p:sldLayoutId id="2147483686" r:id="rId25"/>
    <p:sldLayoutId id="2147483696" r:id="rId26"/>
    <p:sldLayoutId id="2147483673" r:id="rId27"/>
    <p:sldLayoutId id="2147483681" r:id="rId28"/>
    <p:sldLayoutId id="2147483674" r:id="rId29"/>
    <p:sldLayoutId id="2147483705" r:id="rId3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521" userDrawn="1">
          <p15:clr>
            <a:srgbClr val="F26B43"/>
          </p15:clr>
        </p15:guide>
        <p15:guide id="14" pos="5760" userDrawn="1">
          <p15:clr>
            <a:srgbClr val="F26B43"/>
          </p15:clr>
        </p15:guide>
        <p15:guide id="15" pos="11000" userDrawn="1">
          <p15:clr>
            <a:srgbClr val="F26B43"/>
          </p15:clr>
        </p15:guide>
        <p15:guide id="16" orient="horz" pos="1029" userDrawn="1">
          <p15:clr>
            <a:srgbClr val="F26B43"/>
          </p15:clr>
        </p15:guide>
        <p15:guide id="17" orient="horz" pos="5961" userDrawn="1">
          <p15:clr>
            <a:srgbClr val="F26B43"/>
          </p15:clr>
        </p15:guide>
        <p15:guide id="18" orient="horz" pos="33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hyperlink" Target="https://youtube.com/c/cronostv" TargetMode="Externa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9.png"/><Relationship Id="rId7" Type="http://schemas.openxmlformats.org/officeDocument/2006/relationships/hyperlink" Target="https://goo.gl/maps/EHoLcBEnprZMDUkk9" TargetMode="External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1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5.png"/><Relationship Id="rId20" Type="http://schemas.openxmlformats.org/officeDocument/2006/relationships/hyperlink" Target="https://www.facebook.com/cronosgmbh" TargetMode="External"/><Relationship Id="rId29" Type="http://schemas.openxmlformats.org/officeDocument/2006/relationships/image" Target="../media/image43.png"/><Relationship Id="rId1" Type="http://schemas.openxmlformats.org/officeDocument/2006/relationships/tags" Target="../tags/tag32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24" Type="http://schemas.openxmlformats.org/officeDocument/2006/relationships/hyperlink" Target="https://www.linkedin.com/company/cronosgmbh" TargetMode="External"/><Relationship Id="rId5" Type="http://schemas.openxmlformats.org/officeDocument/2006/relationships/image" Target="../media/image27.emf"/><Relationship Id="rId15" Type="http://schemas.openxmlformats.org/officeDocument/2006/relationships/image" Target="../media/image34.svg"/><Relationship Id="rId23" Type="http://schemas.openxmlformats.org/officeDocument/2006/relationships/image" Target="../media/image40.png"/><Relationship Id="rId28" Type="http://schemas.openxmlformats.org/officeDocument/2006/relationships/hyperlink" Target="https://www.xing.com/companies/cronosunternehmensberatunggmbh" TargetMode="External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oleObject" Target="../embeddings/oleObject2.bin"/><Relationship Id="rId9" Type="http://schemas.openxmlformats.org/officeDocument/2006/relationships/hyperlink" Target="https://www.cronos.de/" TargetMode="External"/><Relationship Id="rId14" Type="http://schemas.openxmlformats.org/officeDocument/2006/relationships/image" Target="../media/image33.png"/><Relationship Id="rId22" Type="http://schemas.openxmlformats.org/officeDocument/2006/relationships/hyperlink" Target="https://www.instagram.com/cronologen/" TargetMode="External"/><Relationship Id="rId27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svg"/><Relationship Id="rId18" Type="http://schemas.openxmlformats.org/officeDocument/2006/relationships/hyperlink" Target="https://www.facebook.com/cronosgmbh" TargetMode="External"/><Relationship Id="rId26" Type="http://schemas.openxmlformats.org/officeDocument/2006/relationships/hyperlink" Target="https://www.xing.com/companies/cronosunternehmensberatunggmbh" TargetMode="Externa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40.png"/><Relationship Id="rId34" Type="http://schemas.openxmlformats.org/officeDocument/2006/relationships/image" Target="../media/image54.png"/><Relationship Id="rId7" Type="http://schemas.openxmlformats.org/officeDocument/2006/relationships/image" Target="../media/image28.pn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5" Type="http://schemas.openxmlformats.org/officeDocument/2006/relationships/image" Target="../media/image42.png"/><Relationship Id="rId33" Type="http://schemas.openxmlformats.org/officeDocument/2006/relationships/image" Target="../media/image53.sv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8.png"/><Relationship Id="rId20" Type="http://schemas.openxmlformats.org/officeDocument/2006/relationships/hyperlink" Target="https://www.instagram.com/cronologen/" TargetMode="External"/><Relationship Id="rId29" Type="http://schemas.openxmlformats.org/officeDocument/2006/relationships/image" Target="../media/image51.svg"/><Relationship Id="rId1" Type="http://schemas.openxmlformats.org/officeDocument/2006/relationships/tags" Target="../tags/tag33.xml"/><Relationship Id="rId6" Type="http://schemas.openxmlformats.org/officeDocument/2006/relationships/hyperlink" Target="https://goo.gl/maps/EHoLcBEnprZMDUkk9" TargetMode="External"/><Relationship Id="rId11" Type="http://schemas.openxmlformats.org/officeDocument/2006/relationships/image" Target="../media/image3.png"/><Relationship Id="rId24" Type="http://schemas.openxmlformats.org/officeDocument/2006/relationships/hyperlink" Target="https://youtube.com/c/cronostv" TargetMode="External"/><Relationship Id="rId32" Type="http://schemas.openxmlformats.org/officeDocument/2006/relationships/image" Target="../media/image52.png"/><Relationship Id="rId5" Type="http://schemas.openxmlformats.org/officeDocument/2006/relationships/image" Target="../media/image27.emf"/><Relationship Id="rId15" Type="http://schemas.openxmlformats.org/officeDocument/2006/relationships/image" Target="../media/image47.svg"/><Relationship Id="rId23" Type="http://schemas.openxmlformats.org/officeDocument/2006/relationships/image" Target="../media/image41.png"/><Relationship Id="rId28" Type="http://schemas.openxmlformats.org/officeDocument/2006/relationships/image" Target="../media/image50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36.sv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png"/><Relationship Id="rId14" Type="http://schemas.openxmlformats.org/officeDocument/2006/relationships/image" Target="../media/image46.png"/><Relationship Id="rId22" Type="http://schemas.openxmlformats.org/officeDocument/2006/relationships/hyperlink" Target="https://www.linkedin.com/company/cronosgmbh" TargetMode="External"/><Relationship Id="rId27" Type="http://schemas.openxmlformats.org/officeDocument/2006/relationships/image" Target="../media/image43.png"/><Relationship Id="rId30" Type="http://schemas.openxmlformats.org/officeDocument/2006/relationships/image" Target="../media/image35.png"/><Relationship Id="rId35" Type="http://schemas.openxmlformats.org/officeDocument/2006/relationships/image" Target="../media/image55.svg"/><Relationship Id="rId8" Type="http://schemas.openxmlformats.org/officeDocument/2006/relationships/hyperlink" Target="https://www.cronos.d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onos.de/" TargetMode="External"/><Relationship Id="rId13" Type="http://schemas.openxmlformats.org/officeDocument/2006/relationships/image" Target="../media/image39.png"/><Relationship Id="rId18" Type="http://schemas.openxmlformats.org/officeDocument/2006/relationships/hyperlink" Target="https://youtube.com/c/cronostv" TargetMode="External"/><Relationship Id="rId26" Type="http://schemas.openxmlformats.org/officeDocument/2006/relationships/image" Target="../media/image59.sv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3.png"/><Relationship Id="rId7" Type="http://schemas.openxmlformats.org/officeDocument/2006/relationships/image" Target="../media/image28.png"/><Relationship Id="rId12" Type="http://schemas.openxmlformats.org/officeDocument/2006/relationships/hyperlink" Target="https://www.facebook.com/cronosgmbh" TargetMode="External"/><Relationship Id="rId17" Type="http://schemas.openxmlformats.org/officeDocument/2006/relationships/image" Target="../media/image41.png"/><Relationship Id="rId25" Type="http://schemas.openxmlformats.org/officeDocument/2006/relationships/image" Target="../media/image58.png"/><Relationship Id="rId2" Type="http://schemas.openxmlformats.org/officeDocument/2006/relationships/slideLayout" Target="../slideLayouts/slideLayout30.xml"/><Relationship Id="rId16" Type="http://schemas.openxmlformats.org/officeDocument/2006/relationships/hyperlink" Target="https://www.linkedin.com/company/cronosgmbh" TargetMode="External"/><Relationship Id="rId20" Type="http://schemas.openxmlformats.org/officeDocument/2006/relationships/hyperlink" Target="https://www.xing.com/companies/cronosunternehmensberatunggmbh" TargetMode="External"/><Relationship Id="rId1" Type="http://schemas.openxmlformats.org/officeDocument/2006/relationships/tags" Target="../tags/tag34.xml"/><Relationship Id="rId6" Type="http://schemas.openxmlformats.org/officeDocument/2006/relationships/hyperlink" Target="https://goo.gl/maps/EHoLcBEnprZMDUkk9" TargetMode="External"/><Relationship Id="rId11" Type="http://schemas.openxmlformats.org/officeDocument/2006/relationships/image" Target="../media/image3.png"/><Relationship Id="rId24" Type="http://schemas.microsoft.com/office/2007/relationships/hdphoto" Target="../media/hdphoto1.wdp"/><Relationship Id="rId5" Type="http://schemas.openxmlformats.org/officeDocument/2006/relationships/image" Target="../media/image27.emf"/><Relationship Id="rId15" Type="http://schemas.openxmlformats.org/officeDocument/2006/relationships/image" Target="../media/image40.png"/><Relationship Id="rId23" Type="http://schemas.openxmlformats.org/officeDocument/2006/relationships/image" Target="../media/image57.png"/><Relationship Id="rId28" Type="http://schemas.openxmlformats.org/officeDocument/2006/relationships/image" Target="../media/image61.svg"/><Relationship Id="rId10" Type="http://schemas.openxmlformats.org/officeDocument/2006/relationships/image" Target="../media/image30.png"/><Relationship Id="rId19" Type="http://schemas.openxmlformats.org/officeDocument/2006/relationships/image" Target="../media/image4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png"/><Relationship Id="rId14" Type="http://schemas.openxmlformats.org/officeDocument/2006/relationships/hyperlink" Target="https://www.instagram.com/cronologen/" TargetMode="External"/><Relationship Id="rId22" Type="http://schemas.openxmlformats.org/officeDocument/2006/relationships/image" Target="../media/image56.png"/><Relationship Id="rId27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feld 104">
            <a:extLst>
              <a:ext uri="{FF2B5EF4-FFF2-40B4-BE49-F238E27FC236}">
                <a16:creationId xmlns:a16="http://schemas.microsoft.com/office/drawing/2014/main" id="{F6515707-E84D-4BA3-9339-F05D7662FAC4}"/>
              </a:ext>
            </a:extLst>
          </p:cNvPr>
          <p:cNvSpPr txBox="1"/>
          <p:nvPr/>
        </p:nvSpPr>
        <p:spPr>
          <a:xfrm>
            <a:off x="448994" y="819434"/>
            <a:ext cx="9768893" cy="649079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r>
              <a:rPr lang="de-DE" sz="3200" dirty="0" err="1">
                <a:solidFill>
                  <a:sysClr val="windowText" lastClr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cronos</a:t>
            </a:r>
            <a:r>
              <a:rPr lang="de-DE" sz="3200" dirty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| </a:t>
            </a:r>
            <a:r>
              <a:rPr lang="de-DE" sz="3200" dirty="0" err="1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Elevate</a:t>
            </a:r>
            <a:r>
              <a:rPr lang="de-DE" sz="3200" dirty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3200" dirty="0" err="1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Your</a:t>
            </a:r>
            <a:r>
              <a:rPr lang="de-DE" sz="3200" dirty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Digital Transformation 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CECAF8F-DB85-4EDE-8FB7-55C0F3D6BF39}"/>
              </a:ext>
            </a:extLst>
          </p:cNvPr>
          <p:cNvSpPr/>
          <p:nvPr/>
        </p:nvSpPr>
        <p:spPr>
          <a:xfrm>
            <a:off x="279" y="9377860"/>
            <a:ext cx="18287453" cy="9091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>
              <a:solidFill>
                <a:schemeClr val="accent5"/>
              </a:solidFill>
            </a:endParaRPr>
          </a:p>
        </p:txBody>
      </p:sp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BDE1EEF-DC76-404E-B85F-3F2F7ADF15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509" y="-8059869"/>
          <a:ext cx="4235" cy="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BDE1EEF-DC76-404E-B85F-3F2F7ADF1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9" y="-8059869"/>
                        <a:ext cx="4235" cy="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feld 105">
            <a:extLst>
              <a:ext uri="{FF2B5EF4-FFF2-40B4-BE49-F238E27FC236}">
                <a16:creationId xmlns:a16="http://schemas.microsoft.com/office/drawing/2014/main" id="{3104F153-F751-4B9B-9C2F-A41EDF792830}"/>
              </a:ext>
            </a:extLst>
          </p:cNvPr>
          <p:cNvSpPr txBox="1"/>
          <p:nvPr/>
        </p:nvSpPr>
        <p:spPr>
          <a:xfrm>
            <a:off x="279" y="-5714"/>
            <a:ext cx="18287453" cy="574393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r"/>
            <a:r>
              <a:rPr lang="de-DE" sz="1600" dirty="0" err="1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www.cronos.de</a:t>
            </a:r>
            <a:endParaRPr lang="de-DE" sz="1600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D053DB-E4FC-489B-8677-F5C4159DB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5" y="63408"/>
            <a:ext cx="1351505" cy="494855"/>
          </a:xfrm>
          <a:prstGeom prst="rect">
            <a:avLst/>
          </a:prstGeom>
        </p:spPr>
      </p:pic>
      <p:sp>
        <p:nvSpPr>
          <p:cNvPr id="96" name="Rectangle 4">
            <a:extLst>
              <a:ext uri="{FF2B5EF4-FFF2-40B4-BE49-F238E27FC236}">
                <a16:creationId xmlns:a16="http://schemas.microsoft.com/office/drawing/2014/main" id="{CF918427-1477-43D1-8238-84024CC22A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06678" y="1905460"/>
            <a:ext cx="6743169" cy="522793"/>
          </a:xfrm>
          <a:prstGeom prst="round1Rect">
            <a:avLst>
              <a:gd name="adj" fmla="val 3838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237066">
              <a:lnSpc>
                <a:spcPct val="150000"/>
              </a:lnSpc>
              <a:spcBef>
                <a:spcPct val="0"/>
              </a:spcBef>
            </a:pPr>
            <a:r>
              <a:rPr lang="de-DE" sz="2077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Komponenten</a:t>
            </a: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158EAC41-1932-4F8F-B7C0-3379201813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9002" y="1905460"/>
            <a:ext cx="5665352" cy="522793"/>
          </a:xfrm>
          <a:prstGeom prst="snipRoundRect">
            <a:avLst>
              <a:gd name="adj1" fmla="val 28178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237066">
              <a:lnSpc>
                <a:spcPct val="150000"/>
              </a:lnSpc>
              <a:spcBef>
                <a:spcPct val="0"/>
              </a:spcBef>
            </a:pPr>
            <a:r>
              <a:rPr lang="de-DE" sz="2077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Detailbeschreibung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FAFF1E28-B215-4667-9328-BD41D3114F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045" y="2601502"/>
            <a:ext cx="5657308" cy="609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Unsere Plattform ermöglicht Unternehmen eine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schnelle und einfache Erstellung von </a:t>
            </a:r>
            <a:r>
              <a:rPr lang="de-DE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Multi-Cloud-</a:t>
            </a:r>
          </a:p>
          <a:p>
            <a:pPr>
              <a:spcBef>
                <a:spcPct val="0"/>
              </a:spcBef>
            </a:pPr>
            <a:r>
              <a:rPr lang="de-DE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Lösungen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die den Anforderungen des modernen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Marktes gerecht werden.</a:t>
            </a:r>
          </a:p>
          <a:p>
            <a:pPr>
              <a:spcBef>
                <a:spcPct val="0"/>
              </a:spcBef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Mit </a:t>
            </a:r>
            <a:r>
              <a:rPr lang="de-DE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minimalem Entwicklungsaufwand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können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Lösungen in kurzer Zeit bereitgestellt werden, sodass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Unternehmen schneller und flexibler reagieren können.</a:t>
            </a:r>
          </a:p>
          <a:p>
            <a:pPr>
              <a:spcBef>
                <a:spcPct val="0"/>
              </a:spcBef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Sicherheitsstandards und Compliance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werden von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Beginn an integriert, um den Schutz der Daten und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Systeme zu gewährleisten. Zusätzlich bietet die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Plattform ein Monitoring an, so dass die Lauffähigkeit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immer gewährleistet wird.</a:t>
            </a:r>
          </a:p>
          <a:p>
            <a:pPr>
              <a:spcBef>
                <a:spcPct val="0"/>
              </a:spcBef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Benutzerfreundlichkeit und ein modulares Design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sorgen dafür, dass Anpassungen ohne größeres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technisches Knowhow möglich sind. Unsere Lösung ist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perfekte Kombination aus 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Effizienz, Sicherheit und</a:t>
            </a:r>
          </a:p>
          <a:p>
            <a:pPr>
              <a:spcBef>
                <a:spcPct val="0"/>
              </a:spcBef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Kontrolle.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A2128FD-905E-E442-2727-F82718D959A9}"/>
              </a:ext>
            </a:extLst>
          </p:cNvPr>
          <p:cNvGrpSpPr/>
          <p:nvPr/>
        </p:nvGrpSpPr>
        <p:grpSpPr>
          <a:xfrm>
            <a:off x="467045" y="9607233"/>
            <a:ext cx="6951072" cy="475241"/>
            <a:chOff x="449483" y="9150082"/>
            <a:chExt cx="6693625" cy="457640"/>
          </a:xfrm>
        </p:grpSpPr>
        <p:pic>
          <p:nvPicPr>
            <p:cNvPr id="23" name="Grafik 22">
              <a:hlinkClick r:id="rId7"/>
              <a:extLst>
                <a:ext uri="{FF2B5EF4-FFF2-40B4-BE49-F238E27FC236}">
                  <a16:creationId xmlns:a16="http://schemas.microsoft.com/office/drawing/2014/main" id="{F596288A-8291-40D0-2B66-45593B28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449483" y="9238234"/>
              <a:ext cx="330000" cy="283908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E6900A25-BAAE-E44A-B770-23A1651CCB2C}"/>
                </a:ext>
              </a:extLst>
            </p:cNvPr>
            <p:cNvSpPr txBox="1"/>
            <p:nvPr/>
          </p:nvSpPr>
          <p:spPr>
            <a:xfrm>
              <a:off x="787630" y="9163155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 Mittelhafen 14</a:t>
              </a:r>
            </a:p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D-48155 Münster</a:t>
              </a:r>
            </a:p>
          </p:txBody>
        </p:sp>
        <p:pic>
          <p:nvPicPr>
            <p:cNvPr id="27" name="Grafik 26">
              <a:hlinkClick r:id="rId9"/>
              <a:extLst>
                <a:ext uri="{FF2B5EF4-FFF2-40B4-BE49-F238E27FC236}">
                  <a16:creationId xmlns:a16="http://schemas.microsoft.com/office/drawing/2014/main" id="{E419D41A-83E6-2B99-6FB6-5799E7F0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2327487" y="9266267"/>
              <a:ext cx="349390" cy="264985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75D68A0-2D5C-8FFE-866E-2236D406F7F6}"/>
                </a:ext>
              </a:extLst>
            </p:cNvPr>
            <p:cNvSpPr txBox="1"/>
            <p:nvPr/>
          </p:nvSpPr>
          <p:spPr>
            <a:xfrm>
              <a:off x="2705981" y="9150082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www.cronos.de</a:t>
              </a:r>
              <a:endParaRPr lang="de-DE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de-DE" sz="120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cronos@cronos.de</a:t>
              </a:r>
              <a:endParaRPr lang="de-DE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0730819-FF90-3C8A-5181-AD3CB2708D4B}"/>
                </a:ext>
              </a:extLst>
            </p:cNvPr>
            <p:cNvSpPr txBox="1"/>
            <p:nvPr/>
          </p:nvSpPr>
          <p:spPr>
            <a:xfrm>
              <a:off x="4532801" y="9163155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Tel +49 251 39966-0</a:t>
              </a:r>
            </a:p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Fax +49 251 39966-999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61AB364-E830-8E94-5D3D-121C7203F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4181427" y="9182306"/>
              <a:ext cx="351374" cy="353934"/>
            </a:xfrm>
            <a:prstGeom prst="rect">
              <a:avLst/>
            </a:prstGeom>
          </p:spPr>
        </p:pic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FF657BB9-3E10-B556-E23B-587CD3EAA4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49848" y="1652326"/>
            <a:ext cx="4498966" cy="4498966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9B08928-8A72-91A3-0507-CDE7DF181CED}"/>
              </a:ext>
            </a:extLst>
          </p:cNvPr>
          <p:cNvGrpSpPr/>
          <p:nvPr/>
        </p:nvGrpSpPr>
        <p:grpSpPr>
          <a:xfrm>
            <a:off x="6606678" y="6934332"/>
            <a:ext cx="6258418" cy="1501671"/>
            <a:chOff x="7091426" y="6816344"/>
            <a:chExt cx="6258418" cy="1501671"/>
          </a:xfrm>
        </p:grpSpPr>
        <p:sp>
          <p:nvSpPr>
            <p:cNvPr id="114" name="Rectangle 4">
              <a:extLst>
                <a:ext uri="{FF2B5EF4-FFF2-40B4-BE49-F238E27FC236}">
                  <a16:creationId xmlns:a16="http://schemas.microsoft.com/office/drawing/2014/main" id="{33C185F2-3399-4A4F-A7F3-F78C8FAF4A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58432" y="6816344"/>
              <a:ext cx="5391412" cy="522793"/>
            </a:xfrm>
            <a:prstGeom prst="snipRoundRect">
              <a:avLst>
                <a:gd name="adj1" fmla="val 28178"/>
                <a:gd name="adj2" fmla="val 0"/>
              </a:avLst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de-DE" sz="207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115" name="Rectangle 4">
              <a:extLst>
                <a:ext uri="{FF2B5EF4-FFF2-40B4-BE49-F238E27FC236}">
                  <a16:creationId xmlns:a16="http://schemas.microsoft.com/office/drawing/2014/main" id="{3F7411DB-C75B-45DC-8C8A-6F005E7166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93017" y="7434027"/>
              <a:ext cx="5256827" cy="88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Das integrierte Monitoring bietet Echtzeit-Einblicke</a:t>
              </a:r>
            </a:p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in Systemleistung und -nutzung, sodass Risiken</a:t>
              </a:r>
            </a:p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frühzeitig erkannt werden können.</a:t>
              </a: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CE5AB71-D0AD-3D24-5888-225C05574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91426" y="6834303"/>
              <a:ext cx="581431" cy="581431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8E7CB36-A9A8-643F-F530-B88D13372909}"/>
              </a:ext>
            </a:extLst>
          </p:cNvPr>
          <p:cNvGrpSpPr/>
          <p:nvPr/>
        </p:nvGrpSpPr>
        <p:grpSpPr>
          <a:xfrm>
            <a:off x="6606678" y="4634865"/>
            <a:ext cx="6258422" cy="1468657"/>
            <a:chOff x="7091426" y="4393423"/>
            <a:chExt cx="6258422" cy="1468657"/>
          </a:xfrm>
        </p:grpSpPr>
        <p:sp>
          <p:nvSpPr>
            <p:cNvPr id="110" name="Rectangle 4">
              <a:extLst>
                <a:ext uri="{FF2B5EF4-FFF2-40B4-BE49-F238E27FC236}">
                  <a16:creationId xmlns:a16="http://schemas.microsoft.com/office/drawing/2014/main" id="{F2F28B7A-3A44-4DED-A49C-213367304E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58435" y="4393423"/>
              <a:ext cx="5391413" cy="522793"/>
            </a:xfrm>
            <a:prstGeom prst="snipRoundRect">
              <a:avLst>
                <a:gd name="adj1" fmla="val 28178"/>
                <a:gd name="adj2" fmla="val 0"/>
              </a:avLst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de-DE" sz="207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Sicherheit</a:t>
              </a:r>
            </a:p>
          </p:txBody>
        </p:sp>
        <p:sp>
          <p:nvSpPr>
            <p:cNvPr id="111" name="Rectangle 4">
              <a:extLst>
                <a:ext uri="{FF2B5EF4-FFF2-40B4-BE49-F238E27FC236}">
                  <a16:creationId xmlns:a16="http://schemas.microsoft.com/office/drawing/2014/main" id="{3B4E2107-402F-4C53-B22C-E8081D9159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93018" y="5010808"/>
              <a:ext cx="5256826" cy="85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Höchste Sicherheitsstandards und Compliance-</a:t>
              </a:r>
            </a:p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Features schützen sensible Daten und sorgen für</a:t>
              </a:r>
            </a:p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eine sichere Umgebung. Sicherheitsprotokolle sind</a:t>
              </a:r>
            </a:p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vollständig in die Plattform integriert, um Vertrauen</a:t>
              </a:r>
            </a:p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und Schutz zu gewährleisten.</a:t>
              </a:r>
            </a:p>
          </p:txBody>
        </p:sp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74702B4-2E86-B197-E2AE-03643F994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091426" y="4411382"/>
              <a:ext cx="581431" cy="581431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73D5B3D-441D-27D8-2F0E-9AB15233EB45}"/>
              </a:ext>
            </a:extLst>
          </p:cNvPr>
          <p:cNvGrpSpPr/>
          <p:nvPr/>
        </p:nvGrpSpPr>
        <p:grpSpPr>
          <a:xfrm>
            <a:off x="6606967" y="2636205"/>
            <a:ext cx="6258129" cy="1817915"/>
            <a:chOff x="7091715" y="2457809"/>
            <a:chExt cx="6258129" cy="1817915"/>
          </a:xfrm>
        </p:grpSpPr>
        <p:sp>
          <p:nvSpPr>
            <p:cNvPr id="98" name="Rectangle 4">
              <a:extLst>
                <a:ext uri="{FF2B5EF4-FFF2-40B4-BE49-F238E27FC236}">
                  <a16:creationId xmlns:a16="http://schemas.microsoft.com/office/drawing/2014/main" id="{53C8914E-0060-4B7F-9D36-BBE91D67D1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58432" y="2457809"/>
              <a:ext cx="5391412" cy="522793"/>
            </a:xfrm>
            <a:prstGeom prst="snipRoundRect">
              <a:avLst>
                <a:gd name="adj1" fmla="val 28178"/>
                <a:gd name="adj2" fmla="val 0"/>
              </a:avLst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de-DE" sz="207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Schnelle Generierung</a:t>
              </a:r>
            </a:p>
          </p:txBody>
        </p:sp>
        <p:sp>
          <p:nvSpPr>
            <p:cNvPr id="101" name="Rectangle 4">
              <a:extLst>
                <a:ext uri="{FF2B5EF4-FFF2-40B4-BE49-F238E27FC236}">
                  <a16:creationId xmlns:a16="http://schemas.microsoft.com/office/drawing/2014/main" id="{BCE074F6-6F44-411A-AD4E-B8AD36EFB0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93017" y="2980597"/>
              <a:ext cx="5256827" cy="129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Intuitive Bedienung ermöglichen es, Multi-Cloud-</a:t>
              </a:r>
            </a:p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Lösungen schnell und effizient bereitzustellen.</a:t>
              </a:r>
            </a:p>
            <a:p>
              <a:pPr>
                <a:spcBef>
                  <a:spcPct val="0"/>
                </a:spcBef>
              </a:pP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Unternehmen profitieren von einer kürzeren Time-</a:t>
              </a:r>
            </a:p>
            <a:p>
              <a:pPr>
                <a:spcBef>
                  <a:spcPct val="0"/>
                </a:spcBef>
              </a:pPr>
              <a:r>
                <a:rPr lang="de-DE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to</a:t>
              </a:r>
              <a:r>
                <a: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-Market.</a:t>
              </a: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BDD1850E-9110-2982-6B08-69CB9113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091715" y="2474216"/>
              <a:ext cx="581431" cy="581431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0379D99-C9D5-BEB9-1EBE-5DFB2F8C9E7E}"/>
              </a:ext>
            </a:extLst>
          </p:cNvPr>
          <p:cNvGrpSpPr/>
          <p:nvPr/>
        </p:nvGrpSpPr>
        <p:grpSpPr>
          <a:xfrm>
            <a:off x="15365623" y="9633636"/>
            <a:ext cx="2406944" cy="472900"/>
            <a:chOff x="12692551" y="9182028"/>
            <a:chExt cx="3118457" cy="612693"/>
          </a:xfrm>
        </p:grpSpPr>
        <p:pic>
          <p:nvPicPr>
            <p:cNvPr id="53" name="Grafik 52" descr="Ein Bild, das Objekt, Erste Hilfe-Kasten enthält.&#10;&#10;Mit hoher Zuverlässigkeit generierte Beschreibung">
              <a:hlinkClick r:id="rId20"/>
              <a:extLst>
                <a:ext uri="{FF2B5EF4-FFF2-40B4-BE49-F238E27FC236}">
                  <a16:creationId xmlns:a16="http://schemas.microsoft.com/office/drawing/2014/main" id="{EBB3E075-6A9C-1E79-C81F-059E2D25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5650" y="9202173"/>
              <a:ext cx="592550" cy="592548"/>
            </a:xfrm>
            <a:prstGeom prst="rect">
              <a:avLst/>
            </a:prstGeom>
          </p:spPr>
        </p:pic>
        <p:pic>
          <p:nvPicPr>
            <p:cNvPr id="54" name="Grafik 53">
              <a:hlinkClick r:id="rId22"/>
              <a:extLst>
                <a:ext uri="{FF2B5EF4-FFF2-40B4-BE49-F238E27FC236}">
                  <a16:creationId xmlns:a16="http://schemas.microsoft.com/office/drawing/2014/main" id="{8BE76672-2FF8-B7DE-E866-186EC072E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8458" y="9202173"/>
              <a:ext cx="592550" cy="592548"/>
            </a:xfrm>
            <a:prstGeom prst="rect">
              <a:avLst/>
            </a:prstGeom>
          </p:spPr>
        </p:pic>
        <p:pic>
          <p:nvPicPr>
            <p:cNvPr id="55" name="Grafik 54">
              <a:hlinkClick r:id="rId24"/>
              <a:extLst>
                <a:ext uri="{FF2B5EF4-FFF2-40B4-BE49-F238E27FC236}">
                  <a16:creationId xmlns:a16="http://schemas.microsoft.com/office/drawing/2014/main" id="{33E57FA1-A7DB-5B28-6F6E-63EE6C55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2551" y="9182028"/>
              <a:ext cx="612695" cy="612693"/>
            </a:xfrm>
            <a:prstGeom prst="rect">
              <a:avLst/>
            </a:prstGeom>
          </p:spPr>
        </p:pic>
        <p:pic>
          <p:nvPicPr>
            <p:cNvPr id="56" name="Grafik 55">
              <a:hlinkClick r:id="rId26"/>
              <a:extLst>
                <a:ext uri="{FF2B5EF4-FFF2-40B4-BE49-F238E27FC236}">
                  <a16:creationId xmlns:a16="http://schemas.microsoft.com/office/drawing/2014/main" id="{410D76D9-0848-9D18-DBC0-B08DF4ED2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054" y="9202173"/>
              <a:ext cx="592550" cy="592548"/>
            </a:xfrm>
            <a:prstGeom prst="rect">
              <a:avLst/>
            </a:prstGeom>
          </p:spPr>
        </p:pic>
        <p:pic>
          <p:nvPicPr>
            <p:cNvPr id="57" name="Grafik 56">
              <a:hlinkClick r:id="rId28"/>
              <a:extLst>
                <a:ext uri="{FF2B5EF4-FFF2-40B4-BE49-F238E27FC236}">
                  <a16:creationId xmlns:a16="http://schemas.microsoft.com/office/drawing/2014/main" id="{A9F053D3-0896-91F3-C744-38D59B373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4100" y="9182028"/>
              <a:ext cx="612695" cy="612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69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5E2EB-C2F9-E1EB-612A-753D87B3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35860A3D-9242-BABC-7FE3-AEC5573AA89B}"/>
              </a:ext>
            </a:extLst>
          </p:cNvPr>
          <p:cNvSpPr/>
          <p:nvPr/>
        </p:nvSpPr>
        <p:spPr>
          <a:xfrm>
            <a:off x="8913939" y="1108166"/>
            <a:ext cx="8872046" cy="17201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Abgerundetes Rechteck 77">
            <a:extLst>
              <a:ext uri="{FF2B5EF4-FFF2-40B4-BE49-F238E27FC236}">
                <a16:creationId xmlns:a16="http://schemas.microsoft.com/office/drawing/2014/main" id="{26062306-C15E-E3E1-903D-D50419CF5D71}"/>
              </a:ext>
            </a:extLst>
          </p:cNvPr>
          <p:cNvSpPr/>
          <p:nvPr/>
        </p:nvSpPr>
        <p:spPr>
          <a:xfrm>
            <a:off x="8913939" y="3300433"/>
            <a:ext cx="8872046" cy="17201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73F88E1-E07C-B9B2-1A09-3055D1FE205F}"/>
              </a:ext>
            </a:extLst>
          </p:cNvPr>
          <p:cNvSpPr/>
          <p:nvPr/>
        </p:nvSpPr>
        <p:spPr>
          <a:xfrm>
            <a:off x="8922791" y="1166377"/>
            <a:ext cx="7173552" cy="177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de-DE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Ihr Vorteil mit </a:t>
            </a:r>
            <a:r>
              <a:rPr lang="de-DE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cronos</a:t>
            </a:r>
            <a:endParaRPr lang="de-DE" sz="1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60000"/>
            <a:endParaRPr lang="de-DE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60000"/>
            <a:r>
              <a:rPr lang="de-DE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Unsere Plattform schützt den Clean Core des ERP-Systems und unterstützt agile Innovationen und einfache Upgrades ohne Beeinträchtigung der Kernstabilität.</a:t>
            </a:r>
          </a:p>
          <a:p>
            <a:pPr marL="360000" algn="ctr"/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18171A5B-55B5-10A4-0F40-01B4CE6C349C}"/>
              </a:ext>
            </a:extLst>
          </p:cNvPr>
          <p:cNvSpPr/>
          <p:nvPr/>
        </p:nvSpPr>
        <p:spPr>
          <a:xfrm>
            <a:off x="8922791" y="3378624"/>
            <a:ext cx="7433177" cy="156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de-DE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Ihr Vorteil mit </a:t>
            </a:r>
            <a:r>
              <a:rPr lang="de-DE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cronos</a:t>
            </a:r>
            <a:endParaRPr lang="de-DE" sz="1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60000"/>
            <a:endParaRPr lang="de-DE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60000"/>
            <a:r>
              <a:rPr lang="de-DE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Unsere Plattform ermöglicht kontrollierte, cloudbasierte Erweiterungen und ersetzt die Notwendigkeit für Schatten-IT durch eine sichere, integrierte Umgebung.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190F3873-F5F1-B408-F4CF-47E1BE94E138}"/>
              </a:ext>
            </a:extLst>
          </p:cNvPr>
          <p:cNvSpPr/>
          <p:nvPr/>
        </p:nvSpPr>
        <p:spPr>
          <a:xfrm>
            <a:off x="1401234" y="991925"/>
            <a:ext cx="7742766" cy="1956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Wussten Sie schon?</a:t>
            </a:r>
          </a:p>
          <a:p>
            <a:pPr marL="360000"/>
            <a:endParaRPr lang="de-DE" sz="1800" i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60000"/>
            <a:r>
              <a:rPr lang="de-DE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Bis zu </a:t>
            </a:r>
            <a:r>
              <a:rPr lang="de-DE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65-70 % der kundenspezifischen Anpassungen </a:t>
            </a:r>
            <a:r>
              <a:rPr lang="de-DE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können dank Side-</a:t>
            </a:r>
            <a:r>
              <a:rPr lang="de-DE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by</a:t>
            </a:r>
            <a:r>
              <a:rPr lang="de-DE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-Side-Architektur in zukünftigen Projekten </a:t>
            </a:r>
            <a:r>
              <a:rPr lang="de-DE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außerhalb des ERP-Kerns</a:t>
            </a:r>
            <a:r>
              <a:rPr lang="de-DE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umgesetzt werden.</a:t>
            </a:r>
          </a:p>
          <a:p>
            <a:pPr marL="360000" algn="ctr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9E006D4C-020F-EB20-6362-23A05A0A4212}"/>
              </a:ext>
            </a:extLst>
          </p:cNvPr>
          <p:cNvSpPr/>
          <p:nvPr/>
        </p:nvSpPr>
        <p:spPr>
          <a:xfrm>
            <a:off x="1409695" y="3214424"/>
            <a:ext cx="7742766" cy="18922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Studien zeigen, dass 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50 %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der heutigen IT-Lösungen 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außerhalb des IT-Kerns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entwickelt werden – oft 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als Schatten-IT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360000" algn="ctr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F8ED7B7-79D8-F8D7-EAD7-568E4A06E1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509" y="-8059869"/>
          <a:ext cx="4235" cy="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F8ED7B7-79D8-F8D7-EAD7-568E4A06E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9" y="-8059869"/>
                        <a:ext cx="4235" cy="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56A0A105-991B-F0B4-3CE6-0331A1B605D5}"/>
              </a:ext>
            </a:extLst>
          </p:cNvPr>
          <p:cNvSpPr/>
          <p:nvPr/>
        </p:nvSpPr>
        <p:spPr>
          <a:xfrm>
            <a:off x="279" y="9377860"/>
            <a:ext cx="18287453" cy="9091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>
              <a:solidFill>
                <a:schemeClr val="accent5"/>
              </a:solidFill>
            </a:endParaRP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FA6B4A6-D5DD-0D02-9AB8-642A59964AC6}"/>
              </a:ext>
            </a:extLst>
          </p:cNvPr>
          <p:cNvGrpSpPr/>
          <p:nvPr/>
        </p:nvGrpSpPr>
        <p:grpSpPr>
          <a:xfrm>
            <a:off x="467045" y="9607233"/>
            <a:ext cx="6951072" cy="475241"/>
            <a:chOff x="449483" y="9150082"/>
            <a:chExt cx="6693625" cy="457640"/>
          </a:xfrm>
        </p:grpSpPr>
        <p:pic>
          <p:nvPicPr>
            <p:cNvPr id="49" name="Grafik 48">
              <a:hlinkClick r:id="rId6"/>
              <a:extLst>
                <a:ext uri="{FF2B5EF4-FFF2-40B4-BE49-F238E27FC236}">
                  <a16:creationId xmlns:a16="http://schemas.microsoft.com/office/drawing/2014/main" id="{298E21A5-CA03-8559-BD0F-15E3DE2B6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449483" y="9238234"/>
              <a:ext cx="330000" cy="283908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AC93624-0E82-44A0-E00D-588515BB0CCE}"/>
                </a:ext>
              </a:extLst>
            </p:cNvPr>
            <p:cNvSpPr txBox="1"/>
            <p:nvPr/>
          </p:nvSpPr>
          <p:spPr>
            <a:xfrm>
              <a:off x="787630" y="9163155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 Mittelhafen 14</a:t>
              </a:r>
            </a:p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D-48155 Münster</a:t>
              </a:r>
            </a:p>
          </p:txBody>
        </p:sp>
        <p:pic>
          <p:nvPicPr>
            <p:cNvPr id="51" name="Grafik 50">
              <a:hlinkClick r:id="rId8"/>
              <a:extLst>
                <a:ext uri="{FF2B5EF4-FFF2-40B4-BE49-F238E27FC236}">
                  <a16:creationId xmlns:a16="http://schemas.microsoft.com/office/drawing/2014/main" id="{A126837E-CA6E-EB94-9FCE-0F666A14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2327487" y="9266267"/>
              <a:ext cx="349390" cy="264985"/>
            </a:xfrm>
            <a:prstGeom prst="rect">
              <a:avLst/>
            </a:prstGeom>
          </p:spPr>
        </p:pic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0F3141FB-6E67-5E62-8149-C2B6E425518E}"/>
                </a:ext>
              </a:extLst>
            </p:cNvPr>
            <p:cNvSpPr txBox="1"/>
            <p:nvPr/>
          </p:nvSpPr>
          <p:spPr>
            <a:xfrm>
              <a:off x="2705981" y="9150082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www.cronos.de</a:t>
              </a:r>
              <a:endParaRPr lang="de-DE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de-DE" sz="120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cronos@cronos.de</a:t>
              </a:r>
              <a:endParaRPr lang="de-DE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2DB3F3C7-9E43-0B16-1308-E831A7899CB2}"/>
                </a:ext>
              </a:extLst>
            </p:cNvPr>
            <p:cNvSpPr txBox="1"/>
            <p:nvPr/>
          </p:nvSpPr>
          <p:spPr>
            <a:xfrm>
              <a:off x="4532801" y="9163155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Tel +49 251 39966-0</a:t>
              </a:r>
            </a:p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Fax +49 251 39966-999</a:t>
              </a: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A4A14582-5DDC-F8EC-7402-AFE610241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4181427" y="9182306"/>
              <a:ext cx="351374" cy="353934"/>
            </a:xfrm>
            <a:prstGeom prst="rect">
              <a:avLst/>
            </a:prstGeom>
          </p:spPr>
        </p:pic>
      </p:grpSp>
      <p:sp>
        <p:nvSpPr>
          <p:cNvPr id="82" name="Textfeld 81">
            <a:extLst>
              <a:ext uri="{FF2B5EF4-FFF2-40B4-BE49-F238E27FC236}">
                <a16:creationId xmlns:a16="http://schemas.microsoft.com/office/drawing/2014/main" id="{9AD5A6BC-846B-7A21-4A26-16AB940B51DB}"/>
              </a:ext>
            </a:extLst>
          </p:cNvPr>
          <p:cNvSpPr txBox="1"/>
          <p:nvPr/>
        </p:nvSpPr>
        <p:spPr>
          <a:xfrm>
            <a:off x="279" y="-5714"/>
            <a:ext cx="18287453" cy="574393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www.cronos.de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E623AD93-3FE0-AA45-205A-994E51F88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5" y="63408"/>
            <a:ext cx="1351505" cy="494855"/>
          </a:xfrm>
          <a:prstGeom prst="rect">
            <a:avLst/>
          </a:prstGeom>
        </p:spPr>
      </p:pic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F73551A4-6E1F-306F-5BA5-F2237E868EE8}"/>
              </a:ext>
            </a:extLst>
          </p:cNvPr>
          <p:cNvGrpSpPr/>
          <p:nvPr/>
        </p:nvGrpSpPr>
        <p:grpSpPr>
          <a:xfrm>
            <a:off x="6848619" y="6031639"/>
            <a:ext cx="10923948" cy="4050835"/>
            <a:chOff x="1003883" y="1823956"/>
            <a:chExt cx="15186253" cy="563139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B898AD74-0F7C-352C-D9F2-0211FE1B1D76}"/>
                </a:ext>
              </a:extLst>
            </p:cNvPr>
            <p:cNvSpPr/>
            <p:nvPr/>
          </p:nvSpPr>
          <p:spPr>
            <a:xfrm>
              <a:off x="1008102" y="4639651"/>
              <a:ext cx="2855075" cy="2815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70A92A82-159C-54D9-C06F-97802D2E4570}"/>
                </a:ext>
              </a:extLst>
            </p:cNvPr>
            <p:cNvSpPr/>
            <p:nvPr/>
          </p:nvSpPr>
          <p:spPr>
            <a:xfrm>
              <a:off x="4090683" y="2756178"/>
              <a:ext cx="2860701" cy="2815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E6E31416-1FFF-727F-6442-290E113E5E3C}"/>
                </a:ext>
              </a:extLst>
            </p:cNvPr>
            <p:cNvSpPr/>
            <p:nvPr/>
          </p:nvSpPr>
          <p:spPr>
            <a:xfrm>
              <a:off x="7178890" y="4639651"/>
              <a:ext cx="2855075" cy="2815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821370F1-F3A2-ED89-DD3E-97FD0693F1CB}"/>
                </a:ext>
              </a:extLst>
            </p:cNvPr>
            <p:cNvSpPr/>
            <p:nvPr/>
          </p:nvSpPr>
          <p:spPr>
            <a:xfrm>
              <a:off x="10258909" y="2760801"/>
              <a:ext cx="2860701" cy="2815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64C77181-2E24-68EA-23DD-AC15EE91DC39}"/>
                </a:ext>
              </a:extLst>
            </p:cNvPr>
            <p:cNvSpPr/>
            <p:nvPr/>
          </p:nvSpPr>
          <p:spPr>
            <a:xfrm>
              <a:off x="13329435" y="4639651"/>
              <a:ext cx="2860701" cy="2815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7996E7E-F776-16F1-159F-64F454115EC4}"/>
                </a:ext>
              </a:extLst>
            </p:cNvPr>
            <p:cNvSpPr/>
            <p:nvPr/>
          </p:nvSpPr>
          <p:spPr>
            <a:xfrm>
              <a:off x="1008102" y="1823956"/>
              <a:ext cx="2855075" cy="2815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18880010-86B3-CD6B-C979-615B96274894}"/>
                </a:ext>
              </a:extLst>
            </p:cNvPr>
            <p:cNvSpPr/>
            <p:nvPr/>
          </p:nvSpPr>
          <p:spPr>
            <a:xfrm>
              <a:off x="4090683" y="1823956"/>
              <a:ext cx="2860701" cy="2815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AEF8970F-F1FA-20BD-E6DD-0BE877DB8E9C}"/>
                </a:ext>
              </a:extLst>
            </p:cNvPr>
            <p:cNvSpPr/>
            <p:nvPr/>
          </p:nvSpPr>
          <p:spPr>
            <a:xfrm>
              <a:off x="7178890" y="1823956"/>
              <a:ext cx="2855075" cy="2815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D0743C0C-724C-C467-E222-65E17D5DAE2D}"/>
                </a:ext>
              </a:extLst>
            </p:cNvPr>
            <p:cNvSpPr/>
            <p:nvPr/>
          </p:nvSpPr>
          <p:spPr>
            <a:xfrm>
              <a:off x="10258909" y="1823956"/>
              <a:ext cx="2860701" cy="2815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A7A34D20-B605-17DB-5B19-7A7ED094C3DC}"/>
                </a:ext>
              </a:extLst>
            </p:cNvPr>
            <p:cNvSpPr/>
            <p:nvPr/>
          </p:nvSpPr>
          <p:spPr>
            <a:xfrm>
              <a:off x="13329435" y="1823956"/>
              <a:ext cx="2860701" cy="2815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AF649A9-7E84-F4CB-0DCE-762ADE3B5E83}"/>
                </a:ext>
              </a:extLst>
            </p:cNvPr>
            <p:cNvSpPr/>
            <p:nvPr/>
          </p:nvSpPr>
          <p:spPr>
            <a:xfrm>
              <a:off x="1003883" y="4392266"/>
              <a:ext cx="2852513" cy="2473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F438156-9007-C16E-2D7A-E4A6934601B6}"/>
                </a:ext>
              </a:extLst>
            </p:cNvPr>
            <p:cNvSpPr/>
            <p:nvPr/>
          </p:nvSpPr>
          <p:spPr>
            <a:xfrm>
              <a:off x="7181100" y="4392266"/>
              <a:ext cx="2852513" cy="2473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8DB72EB-112B-5E31-50FA-64AF40AE1B5A}"/>
                </a:ext>
              </a:extLst>
            </p:cNvPr>
            <p:cNvSpPr/>
            <p:nvPr/>
          </p:nvSpPr>
          <p:spPr>
            <a:xfrm>
              <a:off x="13325317" y="4392266"/>
              <a:ext cx="2852513" cy="2473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DC477C9-EC23-6212-3F44-F84987BD98B2}"/>
                </a:ext>
              </a:extLst>
            </p:cNvPr>
            <p:cNvSpPr/>
            <p:nvPr/>
          </p:nvSpPr>
          <p:spPr>
            <a:xfrm>
              <a:off x="10257955" y="5333030"/>
              <a:ext cx="2852513" cy="2473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3B05CA4-BA8A-2C5B-E7EE-7FD8D6EDA707}"/>
                </a:ext>
              </a:extLst>
            </p:cNvPr>
            <p:cNvSpPr/>
            <p:nvPr/>
          </p:nvSpPr>
          <p:spPr>
            <a:xfrm>
              <a:off x="4096058" y="5328406"/>
              <a:ext cx="2852513" cy="2473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4C8B003-A9F1-38F0-63CB-97C210C2F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62186" y="2363870"/>
              <a:ext cx="1488483" cy="1488483"/>
            </a:xfrm>
            <a:prstGeom prst="rect">
              <a:avLst/>
            </a:prstGeom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32A754B4-27A3-2598-7B20-05BBAB2F01DE}"/>
                </a:ext>
              </a:extLst>
            </p:cNvPr>
            <p:cNvSpPr txBox="1"/>
            <p:nvPr/>
          </p:nvSpPr>
          <p:spPr>
            <a:xfrm>
              <a:off x="4096058" y="1827875"/>
              <a:ext cx="2857888" cy="895918"/>
            </a:xfrm>
            <a:prstGeom prst="rect">
              <a:avLst/>
            </a:prstGeom>
            <a:noFill/>
          </p:spPr>
          <p:txBody>
            <a:bodyPr wrap="square" lIns="180000" tIns="180000" rIns="180000" bIns="180000" rtlCol="0" anchor="t">
              <a:noAutofit/>
            </a:bodyPr>
            <a:lstStyle/>
            <a:p>
              <a:pPr algn="ctr"/>
              <a:r>
                <a:rPr lang="de-D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Höchste Sicherheit</a:t>
              </a:r>
            </a:p>
            <a:p>
              <a:pPr algn="ctr"/>
              <a:endParaRPr lang="de-DE" sz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  <a:p>
              <a:pPr algn="ctr"/>
              <a:endParaRPr lang="de-D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5A0B57C4-5547-A468-476A-63E7FC653145}"/>
                </a:ext>
              </a:extLst>
            </p:cNvPr>
            <p:cNvSpPr txBox="1"/>
            <p:nvPr/>
          </p:nvSpPr>
          <p:spPr>
            <a:xfrm>
              <a:off x="10257955" y="1825289"/>
              <a:ext cx="2857888" cy="895918"/>
            </a:xfrm>
            <a:prstGeom prst="rect">
              <a:avLst/>
            </a:prstGeom>
            <a:noFill/>
          </p:spPr>
          <p:txBody>
            <a:bodyPr wrap="square" lIns="180000" tIns="180000" rIns="180000" bIns="180000" rtlCol="0" anchor="t">
              <a:noAutofit/>
            </a:bodyPr>
            <a:lstStyle/>
            <a:p>
              <a:pPr algn="ctr"/>
              <a:r>
                <a:rPr lang="de-D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Nahtlose Integration</a:t>
              </a:r>
            </a:p>
            <a:p>
              <a:pPr algn="ctr"/>
              <a:endParaRPr lang="de-DE" sz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  <a:p>
              <a:pPr algn="ctr"/>
              <a:endParaRPr lang="de-D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B86985D-0672-D029-DCDB-EC3384F377E7}"/>
                </a:ext>
              </a:extLst>
            </p:cNvPr>
            <p:cNvSpPr txBox="1"/>
            <p:nvPr/>
          </p:nvSpPr>
          <p:spPr>
            <a:xfrm>
              <a:off x="13325317" y="4682044"/>
              <a:ext cx="2857888" cy="895918"/>
            </a:xfrm>
            <a:prstGeom prst="rect">
              <a:avLst/>
            </a:prstGeom>
            <a:noFill/>
          </p:spPr>
          <p:txBody>
            <a:bodyPr wrap="square" lIns="180000" tIns="180000" rIns="180000" bIns="180000" rtlCol="0" anchor="t">
              <a:noAutofit/>
            </a:bodyPr>
            <a:lstStyle/>
            <a:p>
              <a:pPr algn="ctr"/>
              <a:r>
                <a:rPr lang="de-D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Effizienzsteigerung</a:t>
              </a:r>
            </a:p>
            <a:p>
              <a:pPr algn="ctr"/>
              <a:endParaRPr lang="de-DE" sz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  <a:p>
              <a:pPr algn="ctr"/>
              <a:endParaRPr lang="de-D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7EA9E6A0-3AB5-A037-0EAA-C417524A0001}"/>
                </a:ext>
              </a:extLst>
            </p:cNvPr>
            <p:cNvSpPr txBox="1"/>
            <p:nvPr/>
          </p:nvSpPr>
          <p:spPr>
            <a:xfrm>
              <a:off x="7181100" y="4683510"/>
              <a:ext cx="2857888" cy="895918"/>
            </a:xfrm>
            <a:prstGeom prst="rect">
              <a:avLst/>
            </a:prstGeom>
            <a:noFill/>
          </p:spPr>
          <p:txBody>
            <a:bodyPr wrap="square" lIns="180000" tIns="180000" rIns="180000" bIns="180000" rtlCol="0" anchor="t">
              <a:noAutofit/>
            </a:bodyPr>
            <a:lstStyle/>
            <a:p>
              <a:pPr algn="ctr"/>
              <a:r>
                <a:rPr lang="de-D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Flexible Anpassung</a:t>
              </a:r>
            </a:p>
            <a:p>
              <a:pPr algn="ctr"/>
              <a:endParaRPr lang="de-DE" sz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  <a:p>
              <a:pPr algn="ctr"/>
              <a:endParaRPr lang="de-D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7D583EB-ADB7-9A17-740A-CE89B68B14A2}"/>
                </a:ext>
              </a:extLst>
            </p:cNvPr>
            <p:cNvSpPr txBox="1"/>
            <p:nvPr/>
          </p:nvSpPr>
          <p:spPr>
            <a:xfrm>
              <a:off x="1003883" y="4683510"/>
              <a:ext cx="2857888" cy="895918"/>
            </a:xfrm>
            <a:prstGeom prst="rect">
              <a:avLst/>
            </a:prstGeom>
            <a:noFill/>
          </p:spPr>
          <p:txBody>
            <a:bodyPr wrap="square" lIns="180000" tIns="180000" rIns="180000" bIns="180000" rtlCol="0" anchor="t">
              <a:noAutofit/>
            </a:bodyPr>
            <a:lstStyle/>
            <a:p>
              <a:pPr algn="ctr"/>
              <a:r>
                <a:rPr lang="de-D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Schnelle Umsetzung</a:t>
              </a:r>
            </a:p>
            <a:p>
              <a:pPr algn="ctr"/>
              <a:endParaRPr lang="de-DE" sz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  <a:p>
              <a:pPr algn="ctr"/>
              <a:endParaRPr lang="de-D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2D2ED76D-5A20-515A-3F67-4506AD4AF7E0}"/>
              </a:ext>
            </a:extLst>
          </p:cNvPr>
          <p:cNvSpPr txBox="1"/>
          <p:nvPr/>
        </p:nvSpPr>
        <p:spPr>
          <a:xfrm>
            <a:off x="1401234" y="6713303"/>
            <a:ext cx="7196576" cy="994356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r>
              <a:rPr lang="de-DE" sz="3200" dirty="0" err="1">
                <a:solidFill>
                  <a:sysClr val="windowText" lastClr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cronos</a:t>
            </a:r>
            <a:r>
              <a:rPr lang="de-DE" sz="3200" dirty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| </a:t>
            </a:r>
          </a:p>
          <a:p>
            <a:r>
              <a:rPr lang="de-DE" sz="3200" dirty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bietet Ihrem Unternehmen: 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7A8FC216-7787-7F0C-082C-CFD4598933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8391" y="1698603"/>
            <a:ext cx="1182994" cy="1182994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365787E6-7641-7D38-2A31-1CA7FC26F1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8391" y="3729830"/>
            <a:ext cx="1182994" cy="1182994"/>
          </a:xfrm>
          <a:prstGeom prst="rect">
            <a:avLst/>
          </a:prstGeom>
        </p:spPr>
      </p:pic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EAB27216-C2E2-A0D0-8BF1-132619FE8D3D}"/>
              </a:ext>
            </a:extLst>
          </p:cNvPr>
          <p:cNvGrpSpPr/>
          <p:nvPr/>
        </p:nvGrpSpPr>
        <p:grpSpPr>
          <a:xfrm>
            <a:off x="16629478" y="3704376"/>
            <a:ext cx="773275" cy="791722"/>
            <a:chOff x="16629478" y="3704376"/>
            <a:chExt cx="773275" cy="791722"/>
          </a:xfrm>
        </p:grpSpPr>
        <p:sp>
          <p:nvSpPr>
            <p:cNvPr id="85" name="Freihandform 84">
              <a:extLst>
                <a:ext uri="{FF2B5EF4-FFF2-40B4-BE49-F238E27FC236}">
                  <a16:creationId xmlns:a16="http://schemas.microsoft.com/office/drawing/2014/main" id="{1B34C466-BFB5-26BF-CAA5-2AD5DF678F8A}"/>
                </a:ext>
              </a:extLst>
            </p:cNvPr>
            <p:cNvSpPr/>
            <p:nvPr/>
          </p:nvSpPr>
          <p:spPr>
            <a:xfrm>
              <a:off x="16703123" y="3906936"/>
              <a:ext cx="515512" cy="515517"/>
            </a:xfrm>
            <a:custGeom>
              <a:avLst/>
              <a:gdLst>
                <a:gd name="connsiteX0" fmla="*/ 478695 w 515512"/>
                <a:gd name="connsiteY0" fmla="*/ 0 h 515517"/>
                <a:gd name="connsiteX1" fmla="*/ 515513 w 515512"/>
                <a:gd name="connsiteY1" fmla="*/ 36823 h 515517"/>
                <a:gd name="connsiteX2" fmla="*/ 515513 w 515512"/>
                <a:gd name="connsiteY2" fmla="*/ 478690 h 515517"/>
                <a:gd name="connsiteX3" fmla="*/ 478695 w 515512"/>
                <a:gd name="connsiteY3" fmla="*/ 515517 h 515517"/>
                <a:gd name="connsiteX4" fmla="*/ 36823 w 515512"/>
                <a:gd name="connsiteY4" fmla="*/ 515517 h 515517"/>
                <a:gd name="connsiteX5" fmla="*/ 0 w 515512"/>
                <a:gd name="connsiteY5" fmla="*/ 478690 h 515517"/>
                <a:gd name="connsiteX6" fmla="*/ 0 w 515512"/>
                <a:gd name="connsiteY6" fmla="*/ 36823 h 515517"/>
                <a:gd name="connsiteX7" fmla="*/ 36823 w 515512"/>
                <a:gd name="connsiteY7" fmla="*/ 0 h 515517"/>
                <a:gd name="connsiteX8" fmla="*/ 478695 w 515512"/>
                <a:gd name="connsiteY8" fmla="*/ 0 h 51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512" h="515517">
                  <a:moveTo>
                    <a:pt x="478695" y="0"/>
                  </a:moveTo>
                  <a:cubicBezTo>
                    <a:pt x="499030" y="0"/>
                    <a:pt x="515513" y="16486"/>
                    <a:pt x="515513" y="36823"/>
                  </a:cubicBezTo>
                  <a:lnTo>
                    <a:pt x="515513" y="478690"/>
                  </a:lnTo>
                  <a:cubicBezTo>
                    <a:pt x="515513" y="499030"/>
                    <a:pt x="499030" y="515517"/>
                    <a:pt x="478695" y="515517"/>
                  </a:cubicBezTo>
                  <a:lnTo>
                    <a:pt x="36823" y="515517"/>
                  </a:lnTo>
                  <a:cubicBezTo>
                    <a:pt x="16486" y="515517"/>
                    <a:pt x="0" y="499030"/>
                    <a:pt x="0" y="478690"/>
                  </a:cubicBezTo>
                  <a:lnTo>
                    <a:pt x="0" y="36823"/>
                  </a:lnTo>
                  <a:cubicBezTo>
                    <a:pt x="0" y="16486"/>
                    <a:pt x="16486" y="0"/>
                    <a:pt x="36823" y="0"/>
                  </a:cubicBezTo>
                  <a:lnTo>
                    <a:pt x="478695" y="0"/>
                  </a:lnTo>
                  <a:close/>
                </a:path>
              </a:pathLst>
            </a:custGeom>
            <a:solidFill>
              <a:srgbClr val="7BD7D5"/>
            </a:solidFill>
            <a:ln w="2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 85">
              <a:extLst>
                <a:ext uri="{FF2B5EF4-FFF2-40B4-BE49-F238E27FC236}">
                  <a16:creationId xmlns:a16="http://schemas.microsoft.com/office/drawing/2014/main" id="{C03D8CA1-508C-043F-412F-74AECE28EA25}"/>
                </a:ext>
              </a:extLst>
            </p:cNvPr>
            <p:cNvSpPr/>
            <p:nvPr/>
          </p:nvSpPr>
          <p:spPr>
            <a:xfrm>
              <a:off x="16758357" y="3704376"/>
              <a:ext cx="644396" cy="570746"/>
            </a:xfrm>
            <a:custGeom>
              <a:avLst/>
              <a:gdLst>
                <a:gd name="connsiteX0" fmla="*/ 644396 w 644396"/>
                <a:gd name="connsiteY0" fmla="*/ 0 h 570746"/>
                <a:gd name="connsiteX1" fmla="*/ 184113 w 644396"/>
                <a:gd name="connsiteY1" fmla="*/ 570747 h 570746"/>
                <a:gd name="connsiteX2" fmla="*/ 0 w 644396"/>
                <a:gd name="connsiteY2" fmla="*/ 386634 h 5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396" h="570746">
                  <a:moveTo>
                    <a:pt x="644396" y="0"/>
                  </a:moveTo>
                  <a:lnTo>
                    <a:pt x="184113" y="570747"/>
                  </a:lnTo>
                  <a:lnTo>
                    <a:pt x="0" y="386634"/>
                  </a:lnTo>
                </a:path>
              </a:pathLst>
            </a:custGeom>
            <a:noFill/>
            <a:ln w="22622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 86">
              <a:extLst>
                <a:ext uri="{FF2B5EF4-FFF2-40B4-BE49-F238E27FC236}">
                  <a16:creationId xmlns:a16="http://schemas.microsoft.com/office/drawing/2014/main" id="{624C3F63-F410-AF00-1EAA-3907A5D39143}"/>
                </a:ext>
              </a:extLst>
            </p:cNvPr>
            <p:cNvSpPr/>
            <p:nvPr/>
          </p:nvSpPr>
          <p:spPr>
            <a:xfrm>
              <a:off x="16629478" y="3833291"/>
              <a:ext cx="662802" cy="662807"/>
            </a:xfrm>
            <a:custGeom>
              <a:avLst/>
              <a:gdLst>
                <a:gd name="connsiteX0" fmla="*/ 662803 w 662802"/>
                <a:gd name="connsiteY0" fmla="*/ 239346 h 662807"/>
                <a:gd name="connsiteX1" fmla="*/ 662803 w 662802"/>
                <a:gd name="connsiteY1" fmla="*/ 625980 h 662807"/>
                <a:gd name="connsiteX2" fmla="*/ 625985 w 662802"/>
                <a:gd name="connsiteY2" fmla="*/ 662807 h 662807"/>
                <a:gd name="connsiteX3" fmla="*/ 36823 w 662802"/>
                <a:gd name="connsiteY3" fmla="*/ 662807 h 662807"/>
                <a:gd name="connsiteX4" fmla="*/ 0 w 662802"/>
                <a:gd name="connsiteY4" fmla="*/ 625980 h 662807"/>
                <a:gd name="connsiteX5" fmla="*/ 0 w 662802"/>
                <a:gd name="connsiteY5" fmla="*/ 36823 h 662807"/>
                <a:gd name="connsiteX6" fmla="*/ 36823 w 662802"/>
                <a:gd name="connsiteY6" fmla="*/ 0 h 662807"/>
                <a:gd name="connsiteX7" fmla="*/ 460281 w 662802"/>
                <a:gd name="connsiteY7" fmla="*/ 0 h 66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802" h="662807">
                  <a:moveTo>
                    <a:pt x="662803" y="239346"/>
                  </a:moveTo>
                  <a:lnTo>
                    <a:pt x="662803" y="625980"/>
                  </a:lnTo>
                  <a:cubicBezTo>
                    <a:pt x="662803" y="646320"/>
                    <a:pt x="646320" y="662807"/>
                    <a:pt x="625985" y="662807"/>
                  </a:cubicBezTo>
                  <a:lnTo>
                    <a:pt x="36823" y="662807"/>
                  </a:lnTo>
                  <a:cubicBezTo>
                    <a:pt x="16486" y="662807"/>
                    <a:pt x="0" y="646320"/>
                    <a:pt x="0" y="625980"/>
                  </a:cubicBezTo>
                  <a:lnTo>
                    <a:pt x="0" y="36823"/>
                  </a:lnTo>
                  <a:cubicBezTo>
                    <a:pt x="0" y="16486"/>
                    <a:pt x="16486" y="0"/>
                    <a:pt x="36823" y="0"/>
                  </a:cubicBezTo>
                  <a:lnTo>
                    <a:pt x="460281" y="0"/>
                  </a:lnTo>
                </a:path>
              </a:pathLst>
            </a:custGeom>
            <a:noFill/>
            <a:ln w="22622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1353BBE6-332D-0FAC-7C38-29A762E1426C}"/>
              </a:ext>
            </a:extLst>
          </p:cNvPr>
          <p:cNvGrpSpPr/>
          <p:nvPr/>
        </p:nvGrpSpPr>
        <p:grpSpPr>
          <a:xfrm>
            <a:off x="15365623" y="9633636"/>
            <a:ext cx="2406944" cy="472900"/>
            <a:chOff x="12692551" y="9182028"/>
            <a:chExt cx="3118457" cy="612693"/>
          </a:xfrm>
        </p:grpSpPr>
        <p:pic>
          <p:nvPicPr>
            <p:cNvPr id="69" name="Grafik 68" descr="Ein Bild, das Objekt, Erste Hilfe-Kasten enthält.&#10;&#10;Mit hoher Zuverlässigkeit generierte Beschreibung">
              <a:hlinkClick r:id="rId18"/>
              <a:extLst>
                <a:ext uri="{FF2B5EF4-FFF2-40B4-BE49-F238E27FC236}">
                  <a16:creationId xmlns:a16="http://schemas.microsoft.com/office/drawing/2014/main" id="{69414151-4DEF-DD35-EFF7-0219137C9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5650" y="9202173"/>
              <a:ext cx="592550" cy="592548"/>
            </a:xfrm>
            <a:prstGeom prst="rect">
              <a:avLst/>
            </a:prstGeom>
          </p:spPr>
        </p:pic>
        <p:pic>
          <p:nvPicPr>
            <p:cNvPr id="70" name="Grafik 69">
              <a:hlinkClick r:id="rId20"/>
              <a:extLst>
                <a:ext uri="{FF2B5EF4-FFF2-40B4-BE49-F238E27FC236}">
                  <a16:creationId xmlns:a16="http://schemas.microsoft.com/office/drawing/2014/main" id="{85CEBDB4-948B-189D-C853-362960C5F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8458" y="9202173"/>
              <a:ext cx="592550" cy="592548"/>
            </a:xfrm>
            <a:prstGeom prst="rect">
              <a:avLst/>
            </a:prstGeom>
          </p:spPr>
        </p:pic>
        <p:pic>
          <p:nvPicPr>
            <p:cNvPr id="71" name="Grafik 70">
              <a:hlinkClick r:id="rId22"/>
              <a:extLst>
                <a:ext uri="{FF2B5EF4-FFF2-40B4-BE49-F238E27FC236}">
                  <a16:creationId xmlns:a16="http://schemas.microsoft.com/office/drawing/2014/main" id="{E156916F-DA88-D81F-62F4-856F85BD8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2551" y="9182028"/>
              <a:ext cx="612695" cy="612693"/>
            </a:xfrm>
            <a:prstGeom prst="rect">
              <a:avLst/>
            </a:prstGeom>
          </p:spPr>
        </p:pic>
        <p:pic>
          <p:nvPicPr>
            <p:cNvPr id="72" name="Grafik 71">
              <a:hlinkClick r:id="rId24"/>
              <a:extLst>
                <a:ext uri="{FF2B5EF4-FFF2-40B4-BE49-F238E27FC236}">
                  <a16:creationId xmlns:a16="http://schemas.microsoft.com/office/drawing/2014/main" id="{C71312E4-231E-4273-4BF8-9C1A040D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054" y="9202173"/>
              <a:ext cx="592550" cy="592548"/>
            </a:xfrm>
            <a:prstGeom prst="rect">
              <a:avLst/>
            </a:prstGeom>
          </p:spPr>
        </p:pic>
        <p:pic>
          <p:nvPicPr>
            <p:cNvPr id="73" name="Grafik 72">
              <a:hlinkClick r:id="rId26"/>
              <a:extLst>
                <a:ext uri="{FF2B5EF4-FFF2-40B4-BE49-F238E27FC236}">
                  <a16:creationId xmlns:a16="http://schemas.microsoft.com/office/drawing/2014/main" id="{B5EC940B-266A-2D04-5D5C-22614590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4100" y="9182028"/>
              <a:ext cx="612695" cy="612693"/>
            </a:xfrm>
            <a:prstGeom prst="rect">
              <a:avLst/>
            </a:prstGeom>
          </p:spPr>
        </p:pic>
      </p:grpSp>
      <p:pic>
        <p:nvPicPr>
          <p:cNvPr id="75" name="Grafik 74">
            <a:extLst>
              <a:ext uri="{FF2B5EF4-FFF2-40B4-BE49-F238E27FC236}">
                <a16:creationId xmlns:a16="http://schemas.microsoft.com/office/drawing/2014/main" id="{A06137DD-12D3-7C8D-A454-5427246E3E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6278949" y="6408408"/>
            <a:ext cx="1068744" cy="1068744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F2F18966-6080-BDEE-18D5-8AAFD12EA1D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554942" y="7160787"/>
            <a:ext cx="1070712" cy="1070712"/>
          </a:xfrm>
          <a:prstGeom prst="rect">
            <a:avLst/>
          </a:prstGeom>
        </p:spPr>
      </p:pic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567F954E-7627-3DD2-3BEC-C4EDE9960E8D}"/>
              </a:ext>
            </a:extLst>
          </p:cNvPr>
          <p:cNvGrpSpPr/>
          <p:nvPr/>
        </p:nvGrpSpPr>
        <p:grpSpPr>
          <a:xfrm>
            <a:off x="16629478" y="1570193"/>
            <a:ext cx="773275" cy="791722"/>
            <a:chOff x="16629478" y="3704376"/>
            <a:chExt cx="773275" cy="791722"/>
          </a:xfrm>
        </p:grpSpPr>
        <p:sp>
          <p:nvSpPr>
            <p:cNvPr id="90" name="Freihandform 89">
              <a:extLst>
                <a:ext uri="{FF2B5EF4-FFF2-40B4-BE49-F238E27FC236}">
                  <a16:creationId xmlns:a16="http://schemas.microsoft.com/office/drawing/2014/main" id="{A1CA8E2F-64A4-51AE-5EE0-F11779D8F480}"/>
                </a:ext>
              </a:extLst>
            </p:cNvPr>
            <p:cNvSpPr/>
            <p:nvPr/>
          </p:nvSpPr>
          <p:spPr>
            <a:xfrm>
              <a:off x="16703123" y="3906936"/>
              <a:ext cx="515512" cy="515517"/>
            </a:xfrm>
            <a:custGeom>
              <a:avLst/>
              <a:gdLst>
                <a:gd name="connsiteX0" fmla="*/ 478695 w 515512"/>
                <a:gd name="connsiteY0" fmla="*/ 0 h 515517"/>
                <a:gd name="connsiteX1" fmla="*/ 515513 w 515512"/>
                <a:gd name="connsiteY1" fmla="*/ 36823 h 515517"/>
                <a:gd name="connsiteX2" fmla="*/ 515513 w 515512"/>
                <a:gd name="connsiteY2" fmla="*/ 478690 h 515517"/>
                <a:gd name="connsiteX3" fmla="*/ 478695 w 515512"/>
                <a:gd name="connsiteY3" fmla="*/ 515517 h 515517"/>
                <a:gd name="connsiteX4" fmla="*/ 36823 w 515512"/>
                <a:gd name="connsiteY4" fmla="*/ 515517 h 515517"/>
                <a:gd name="connsiteX5" fmla="*/ 0 w 515512"/>
                <a:gd name="connsiteY5" fmla="*/ 478690 h 515517"/>
                <a:gd name="connsiteX6" fmla="*/ 0 w 515512"/>
                <a:gd name="connsiteY6" fmla="*/ 36823 h 515517"/>
                <a:gd name="connsiteX7" fmla="*/ 36823 w 515512"/>
                <a:gd name="connsiteY7" fmla="*/ 0 h 515517"/>
                <a:gd name="connsiteX8" fmla="*/ 478695 w 515512"/>
                <a:gd name="connsiteY8" fmla="*/ 0 h 51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512" h="515517">
                  <a:moveTo>
                    <a:pt x="478695" y="0"/>
                  </a:moveTo>
                  <a:cubicBezTo>
                    <a:pt x="499030" y="0"/>
                    <a:pt x="515513" y="16486"/>
                    <a:pt x="515513" y="36823"/>
                  </a:cubicBezTo>
                  <a:lnTo>
                    <a:pt x="515513" y="478690"/>
                  </a:lnTo>
                  <a:cubicBezTo>
                    <a:pt x="515513" y="499030"/>
                    <a:pt x="499030" y="515517"/>
                    <a:pt x="478695" y="515517"/>
                  </a:cubicBezTo>
                  <a:lnTo>
                    <a:pt x="36823" y="515517"/>
                  </a:lnTo>
                  <a:cubicBezTo>
                    <a:pt x="16486" y="515517"/>
                    <a:pt x="0" y="499030"/>
                    <a:pt x="0" y="478690"/>
                  </a:cubicBezTo>
                  <a:lnTo>
                    <a:pt x="0" y="36823"/>
                  </a:lnTo>
                  <a:cubicBezTo>
                    <a:pt x="0" y="16486"/>
                    <a:pt x="16486" y="0"/>
                    <a:pt x="36823" y="0"/>
                  </a:cubicBezTo>
                  <a:lnTo>
                    <a:pt x="478695" y="0"/>
                  </a:lnTo>
                  <a:close/>
                </a:path>
              </a:pathLst>
            </a:custGeom>
            <a:solidFill>
              <a:srgbClr val="7BD7D5"/>
            </a:solidFill>
            <a:ln w="2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 90">
              <a:extLst>
                <a:ext uri="{FF2B5EF4-FFF2-40B4-BE49-F238E27FC236}">
                  <a16:creationId xmlns:a16="http://schemas.microsoft.com/office/drawing/2014/main" id="{82233FBC-BFDE-2E01-E7EB-8024B08C4F09}"/>
                </a:ext>
              </a:extLst>
            </p:cNvPr>
            <p:cNvSpPr/>
            <p:nvPr/>
          </p:nvSpPr>
          <p:spPr>
            <a:xfrm>
              <a:off x="16758357" y="3704376"/>
              <a:ext cx="644396" cy="570746"/>
            </a:xfrm>
            <a:custGeom>
              <a:avLst/>
              <a:gdLst>
                <a:gd name="connsiteX0" fmla="*/ 644396 w 644396"/>
                <a:gd name="connsiteY0" fmla="*/ 0 h 570746"/>
                <a:gd name="connsiteX1" fmla="*/ 184113 w 644396"/>
                <a:gd name="connsiteY1" fmla="*/ 570747 h 570746"/>
                <a:gd name="connsiteX2" fmla="*/ 0 w 644396"/>
                <a:gd name="connsiteY2" fmla="*/ 386634 h 5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396" h="570746">
                  <a:moveTo>
                    <a:pt x="644396" y="0"/>
                  </a:moveTo>
                  <a:lnTo>
                    <a:pt x="184113" y="570747"/>
                  </a:lnTo>
                  <a:lnTo>
                    <a:pt x="0" y="386634"/>
                  </a:lnTo>
                </a:path>
              </a:pathLst>
            </a:custGeom>
            <a:noFill/>
            <a:ln w="22622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 91">
              <a:extLst>
                <a:ext uri="{FF2B5EF4-FFF2-40B4-BE49-F238E27FC236}">
                  <a16:creationId xmlns:a16="http://schemas.microsoft.com/office/drawing/2014/main" id="{2701B060-5A9B-188F-0549-578D31802A58}"/>
                </a:ext>
              </a:extLst>
            </p:cNvPr>
            <p:cNvSpPr/>
            <p:nvPr/>
          </p:nvSpPr>
          <p:spPr>
            <a:xfrm>
              <a:off x="16629478" y="3833291"/>
              <a:ext cx="662802" cy="662807"/>
            </a:xfrm>
            <a:custGeom>
              <a:avLst/>
              <a:gdLst>
                <a:gd name="connsiteX0" fmla="*/ 662803 w 662802"/>
                <a:gd name="connsiteY0" fmla="*/ 239346 h 662807"/>
                <a:gd name="connsiteX1" fmla="*/ 662803 w 662802"/>
                <a:gd name="connsiteY1" fmla="*/ 625980 h 662807"/>
                <a:gd name="connsiteX2" fmla="*/ 625985 w 662802"/>
                <a:gd name="connsiteY2" fmla="*/ 662807 h 662807"/>
                <a:gd name="connsiteX3" fmla="*/ 36823 w 662802"/>
                <a:gd name="connsiteY3" fmla="*/ 662807 h 662807"/>
                <a:gd name="connsiteX4" fmla="*/ 0 w 662802"/>
                <a:gd name="connsiteY4" fmla="*/ 625980 h 662807"/>
                <a:gd name="connsiteX5" fmla="*/ 0 w 662802"/>
                <a:gd name="connsiteY5" fmla="*/ 36823 h 662807"/>
                <a:gd name="connsiteX6" fmla="*/ 36823 w 662802"/>
                <a:gd name="connsiteY6" fmla="*/ 0 h 662807"/>
                <a:gd name="connsiteX7" fmla="*/ 460281 w 662802"/>
                <a:gd name="connsiteY7" fmla="*/ 0 h 66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802" h="662807">
                  <a:moveTo>
                    <a:pt x="662803" y="239346"/>
                  </a:moveTo>
                  <a:lnTo>
                    <a:pt x="662803" y="625980"/>
                  </a:lnTo>
                  <a:cubicBezTo>
                    <a:pt x="662803" y="646320"/>
                    <a:pt x="646320" y="662807"/>
                    <a:pt x="625985" y="662807"/>
                  </a:cubicBezTo>
                  <a:lnTo>
                    <a:pt x="36823" y="662807"/>
                  </a:lnTo>
                  <a:cubicBezTo>
                    <a:pt x="16486" y="662807"/>
                    <a:pt x="0" y="646320"/>
                    <a:pt x="0" y="625980"/>
                  </a:cubicBezTo>
                  <a:lnTo>
                    <a:pt x="0" y="36823"/>
                  </a:lnTo>
                  <a:cubicBezTo>
                    <a:pt x="0" y="16486"/>
                    <a:pt x="16486" y="0"/>
                    <a:pt x="36823" y="0"/>
                  </a:cubicBezTo>
                  <a:lnTo>
                    <a:pt x="460281" y="0"/>
                  </a:lnTo>
                </a:path>
              </a:pathLst>
            </a:custGeom>
            <a:noFill/>
            <a:ln w="22622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94" name="Grafik 93">
            <a:extLst>
              <a:ext uri="{FF2B5EF4-FFF2-40B4-BE49-F238E27FC236}">
                <a16:creationId xmlns:a16="http://schemas.microsoft.com/office/drawing/2014/main" id="{BD276DCC-62FD-C6B6-8B18-C63D4B1993A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339214" y="6416501"/>
            <a:ext cx="1070712" cy="1070712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1D475FC1-6081-9FE4-A32A-2AFAFC2126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3989248" y="7205673"/>
            <a:ext cx="1074595" cy="10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BDE1EEF-DC76-404E-B85F-3F2F7ADF15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509" y="-8059869"/>
          <a:ext cx="4235" cy="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BDE1EEF-DC76-404E-B85F-3F2F7ADF1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9" y="-8059869"/>
                        <a:ext cx="4235" cy="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11FEA04D-3897-4291-A817-69747138A32C}"/>
              </a:ext>
            </a:extLst>
          </p:cNvPr>
          <p:cNvSpPr/>
          <p:nvPr/>
        </p:nvSpPr>
        <p:spPr>
          <a:xfrm>
            <a:off x="279" y="9377860"/>
            <a:ext cx="18287453" cy="9091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>
              <a:solidFill>
                <a:schemeClr val="accent5"/>
              </a:solidFill>
            </a:endParaRP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AB08FBE-0306-4582-B358-4739C2FF9C51}"/>
              </a:ext>
            </a:extLst>
          </p:cNvPr>
          <p:cNvGrpSpPr/>
          <p:nvPr/>
        </p:nvGrpSpPr>
        <p:grpSpPr>
          <a:xfrm>
            <a:off x="467045" y="9607233"/>
            <a:ext cx="6951072" cy="475241"/>
            <a:chOff x="449483" y="9150082"/>
            <a:chExt cx="6693625" cy="457640"/>
          </a:xfrm>
        </p:grpSpPr>
        <p:pic>
          <p:nvPicPr>
            <p:cNvPr id="49" name="Grafik 48">
              <a:hlinkClick r:id="rId6"/>
              <a:extLst>
                <a:ext uri="{FF2B5EF4-FFF2-40B4-BE49-F238E27FC236}">
                  <a16:creationId xmlns:a16="http://schemas.microsoft.com/office/drawing/2014/main" id="{3539D981-8E36-42EF-9FD6-BFF6D888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449483" y="9238234"/>
              <a:ext cx="330000" cy="283908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E07B901-19C8-4B1E-AF87-3FEDD5C3A545}"/>
                </a:ext>
              </a:extLst>
            </p:cNvPr>
            <p:cNvSpPr txBox="1"/>
            <p:nvPr/>
          </p:nvSpPr>
          <p:spPr>
            <a:xfrm>
              <a:off x="787630" y="9163155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 Mittelhafen 14</a:t>
              </a:r>
            </a:p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D-48155 Münster</a:t>
              </a:r>
            </a:p>
          </p:txBody>
        </p:sp>
        <p:pic>
          <p:nvPicPr>
            <p:cNvPr id="51" name="Grafik 50">
              <a:hlinkClick r:id="rId8"/>
              <a:extLst>
                <a:ext uri="{FF2B5EF4-FFF2-40B4-BE49-F238E27FC236}">
                  <a16:creationId xmlns:a16="http://schemas.microsoft.com/office/drawing/2014/main" id="{8A26D4CD-EB25-4E05-B5EF-8C19488D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2327487" y="9266267"/>
              <a:ext cx="349390" cy="264985"/>
            </a:xfrm>
            <a:prstGeom prst="rect">
              <a:avLst/>
            </a:prstGeom>
          </p:spPr>
        </p:pic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562373FB-08FD-4863-96F7-059686096048}"/>
                </a:ext>
              </a:extLst>
            </p:cNvPr>
            <p:cNvSpPr txBox="1"/>
            <p:nvPr/>
          </p:nvSpPr>
          <p:spPr>
            <a:xfrm>
              <a:off x="2705981" y="9150082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www.cronos.de</a:t>
              </a:r>
              <a:endParaRPr lang="de-DE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de-DE" sz="120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cronos@cronos.de</a:t>
              </a:r>
              <a:endParaRPr lang="de-DE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E2DC4A11-E8F1-4D2A-AC51-57E8A7DE3D94}"/>
                </a:ext>
              </a:extLst>
            </p:cNvPr>
            <p:cNvSpPr txBox="1"/>
            <p:nvPr/>
          </p:nvSpPr>
          <p:spPr>
            <a:xfrm>
              <a:off x="4532801" y="9163155"/>
              <a:ext cx="261030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Tel +49 251 39966-0</a:t>
              </a:r>
            </a:p>
            <a:p>
              <a:r>
                <a:rPr lang="de-DE" sz="12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Fax +49 251 39966-999</a:t>
              </a: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2F473249-AC9D-4974-BA15-BAD5BC7C5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4181427" y="9182306"/>
              <a:ext cx="351374" cy="353934"/>
            </a:xfrm>
            <a:prstGeom prst="rect">
              <a:avLst/>
            </a:prstGeom>
          </p:spPr>
        </p:pic>
      </p:grpSp>
      <p:sp>
        <p:nvSpPr>
          <p:cNvPr id="82" name="Textfeld 81">
            <a:extLst>
              <a:ext uri="{FF2B5EF4-FFF2-40B4-BE49-F238E27FC236}">
                <a16:creationId xmlns:a16="http://schemas.microsoft.com/office/drawing/2014/main" id="{5EEE94FA-0154-4257-8F55-523691002002}"/>
              </a:ext>
            </a:extLst>
          </p:cNvPr>
          <p:cNvSpPr txBox="1"/>
          <p:nvPr/>
        </p:nvSpPr>
        <p:spPr>
          <a:xfrm>
            <a:off x="279" y="-5714"/>
            <a:ext cx="18287453" cy="574393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www.cronos.de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E3125EFE-14BD-4329-BBD6-D0F67AE4BE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5" y="63408"/>
            <a:ext cx="1351505" cy="494855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60EC77F-B247-2A60-63B6-F8C08130C01F}"/>
              </a:ext>
            </a:extLst>
          </p:cNvPr>
          <p:cNvGrpSpPr/>
          <p:nvPr/>
        </p:nvGrpSpPr>
        <p:grpSpPr>
          <a:xfrm>
            <a:off x="15365623" y="9633636"/>
            <a:ext cx="2406944" cy="472900"/>
            <a:chOff x="12692551" y="9182028"/>
            <a:chExt cx="3118457" cy="612693"/>
          </a:xfrm>
        </p:grpSpPr>
        <p:pic>
          <p:nvPicPr>
            <p:cNvPr id="8" name="Grafik 7" descr="Ein Bild, das Objekt, Erste Hilfe-Kasten enthält.&#10;&#10;Mit hoher Zuverlässigkeit generierte Beschreibung">
              <a:hlinkClick r:id="rId12"/>
              <a:extLst>
                <a:ext uri="{FF2B5EF4-FFF2-40B4-BE49-F238E27FC236}">
                  <a16:creationId xmlns:a16="http://schemas.microsoft.com/office/drawing/2014/main" id="{496E5383-7A20-5A07-4C9B-B00D0CA99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5650" y="9202173"/>
              <a:ext cx="592550" cy="592548"/>
            </a:xfrm>
            <a:prstGeom prst="rect">
              <a:avLst/>
            </a:prstGeom>
          </p:spPr>
        </p:pic>
        <p:pic>
          <p:nvPicPr>
            <p:cNvPr id="9" name="Grafik 8">
              <a:hlinkClick r:id="rId14"/>
              <a:extLst>
                <a:ext uri="{FF2B5EF4-FFF2-40B4-BE49-F238E27FC236}">
                  <a16:creationId xmlns:a16="http://schemas.microsoft.com/office/drawing/2014/main" id="{3E76EBAA-A898-1A0D-62E8-785A39871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8458" y="9202173"/>
              <a:ext cx="592550" cy="592548"/>
            </a:xfrm>
            <a:prstGeom prst="rect">
              <a:avLst/>
            </a:prstGeom>
          </p:spPr>
        </p:pic>
        <p:pic>
          <p:nvPicPr>
            <p:cNvPr id="10" name="Grafik 9">
              <a:hlinkClick r:id="rId16"/>
              <a:extLst>
                <a:ext uri="{FF2B5EF4-FFF2-40B4-BE49-F238E27FC236}">
                  <a16:creationId xmlns:a16="http://schemas.microsoft.com/office/drawing/2014/main" id="{98F250DE-28FE-0C49-9C4F-2D13856C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2551" y="9182028"/>
              <a:ext cx="612695" cy="612693"/>
            </a:xfrm>
            <a:prstGeom prst="rect">
              <a:avLst/>
            </a:prstGeom>
          </p:spPr>
        </p:pic>
        <p:pic>
          <p:nvPicPr>
            <p:cNvPr id="12" name="Grafik 11">
              <a:hlinkClick r:id="rId18"/>
              <a:extLst>
                <a:ext uri="{FF2B5EF4-FFF2-40B4-BE49-F238E27FC236}">
                  <a16:creationId xmlns:a16="http://schemas.microsoft.com/office/drawing/2014/main" id="{0A1C6B5E-D29A-5D0F-D58C-6686332FF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054" y="9202173"/>
              <a:ext cx="592550" cy="592548"/>
            </a:xfrm>
            <a:prstGeom prst="rect">
              <a:avLst/>
            </a:prstGeom>
          </p:spPr>
        </p:pic>
        <p:pic>
          <p:nvPicPr>
            <p:cNvPr id="16" name="Grafik 15">
              <a:hlinkClick r:id="rId20"/>
              <a:extLst>
                <a:ext uri="{FF2B5EF4-FFF2-40B4-BE49-F238E27FC236}">
                  <a16:creationId xmlns:a16="http://schemas.microsoft.com/office/drawing/2014/main" id="{C02DA682-12C8-741A-A533-ADAF9923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4100" y="9182028"/>
              <a:ext cx="612695" cy="612693"/>
            </a:xfrm>
            <a:prstGeom prst="rect">
              <a:avLst/>
            </a:prstGeom>
          </p:spPr>
        </p:pic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906EF8CF-330B-A412-5251-CA0C0263D585}"/>
              </a:ext>
            </a:extLst>
          </p:cNvPr>
          <p:cNvSpPr txBox="1"/>
          <p:nvPr/>
        </p:nvSpPr>
        <p:spPr>
          <a:xfrm>
            <a:off x="16191642" y="7830436"/>
            <a:ext cx="1580925" cy="543672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de-DE" sz="1246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ZUM THEMA AUF </a:t>
            </a:r>
          </a:p>
          <a:p>
            <a:pPr algn="ctr"/>
            <a:r>
              <a:rPr lang="de-DE" sz="1246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WWW.CRONOS.DE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268294E-D131-B63D-1CEE-A06A01BEE0E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64" y="5618128"/>
            <a:ext cx="1590903" cy="2066052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490A84B-C5A0-DD4D-97D3-7079CA6E3BE4}"/>
              </a:ext>
            </a:extLst>
          </p:cNvPr>
          <p:cNvGrpSpPr/>
          <p:nvPr/>
        </p:nvGrpSpPr>
        <p:grpSpPr>
          <a:xfrm>
            <a:off x="5171346" y="4832026"/>
            <a:ext cx="5876854" cy="3545667"/>
            <a:chOff x="3910525" y="3243563"/>
            <a:chExt cx="3917902" cy="2363777"/>
          </a:xfrm>
        </p:grpSpPr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id="{0A10888D-6036-C19A-5FC6-698491ECE888}"/>
                </a:ext>
              </a:extLst>
            </p:cNvPr>
            <p:cNvSpPr txBox="1"/>
            <p:nvPr/>
          </p:nvSpPr>
          <p:spPr>
            <a:xfrm flipH="1">
              <a:off x="3910525" y="3249445"/>
              <a:ext cx="3917902" cy="1441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Aft>
                  <a:spcPts val="900"/>
                </a:spcAft>
                <a:buClr>
                  <a:schemeClr val="bg1"/>
                </a:buClr>
              </a:pPr>
              <a:r>
                <a:rPr lang="de-DE" sz="2800" b="1" dirty="0">
                  <a:latin typeface="Roboto Light" panose="02000000000000000000" pitchFamily="2" charset="0"/>
                  <a:ea typeface="Roboto Light" panose="02000000000000000000" pitchFamily="2" charset="0"/>
                </a:rPr>
                <a:t>Simon </a:t>
              </a:r>
              <a:r>
                <a:rPr lang="de-DE" sz="2800" b="1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Weuthen</a:t>
              </a:r>
              <a:endParaRPr lang="de-DE" sz="2800" b="1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  <a:p>
              <a:pPr lvl="1">
                <a:spcAft>
                  <a:spcPts val="900"/>
                </a:spcAft>
                <a:buClr>
                  <a:schemeClr val="bg1"/>
                </a:buClr>
              </a:pPr>
              <a:r>
                <a:rPr lang="de-DE" sz="2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Business Developer</a:t>
              </a:r>
            </a:p>
            <a:p>
              <a:pPr lvl="1">
                <a:spcAft>
                  <a:spcPts val="900"/>
                </a:spcAft>
                <a:buClr>
                  <a:schemeClr val="bg1"/>
                </a:buClr>
              </a:pPr>
              <a:r>
                <a:rPr lang="de-DE" sz="200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cronos</a:t>
              </a:r>
              <a:r>
                <a:rPr lang="de-DE" sz="2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digital </a:t>
              </a:r>
              <a:r>
                <a:rPr lang="de-DE" sz="200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consulting</a:t>
              </a:r>
              <a:r>
                <a:rPr lang="de-DE" sz="2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GmbH</a:t>
              </a:r>
            </a:p>
            <a:p>
              <a:pPr lvl="1">
                <a:spcBef>
                  <a:spcPct val="0"/>
                </a:spcBef>
              </a:pPr>
              <a:r>
                <a:rPr lang="de-DE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s.weuthen@cronos.de</a:t>
              </a:r>
              <a:endPara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  <a:p>
              <a:pPr marL="428625" indent="-428625">
                <a:lnSpc>
                  <a:spcPct val="150000"/>
                </a:lnSpc>
                <a:buClr>
                  <a:schemeClr val="bg1"/>
                </a:buClr>
                <a:buFont typeface="Webdings" panose="05030102010509060703" pitchFamily="18" charset="2"/>
                <a:buChar char=":"/>
              </a:pPr>
              <a:endParaRPr lang="de-DE" sz="18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AA83FE1-467A-27C4-0ACF-E1479D6BDC1D}"/>
                </a:ext>
              </a:extLst>
            </p:cNvPr>
            <p:cNvSpPr/>
            <p:nvPr/>
          </p:nvSpPr>
          <p:spPr>
            <a:xfrm>
              <a:off x="4128858" y="3243563"/>
              <a:ext cx="128366" cy="2363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prstClr val="white"/>
                </a:solidFill>
                <a:latin typeface="Roboto"/>
              </a:endParaRPr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3FAFCF4C-E90F-FF15-4780-351BADF3B42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14396"/>
          <a:stretch/>
        </p:blipFill>
        <p:spPr>
          <a:xfrm>
            <a:off x="1550390" y="4832025"/>
            <a:ext cx="3787151" cy="3545667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C471114-A2FA-2AF6-34F9-73CD8064A1A2}"/>
              </a:ext>
            </a:extLst>
          </p:cNvPr>
          <p:cNvGrpSpPr/>
          <p:nvPr/>
        </p:nvGrpSpPr>
        <p:grpSpPr>
          <a:xfrm>
            <a:off x="1550390" y="1371422"/>
            <a:ext cx="10626844" cy="2464664"/>
            <a:chOff x="1550390" y="1114355"/>
            <a:chExt cx="10626844" cy="2464664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D4231BE-DF23-66FB-B9B4-75184D07FD52}"/>
                </a:ext>
              </a:extLst>
            </p:cNvPr>
            <p:cNvGrpSpPr/>
            <p:nvPr/>
          </p:nvGrpSpPr>
          <p:grpSpPr>
            <a:xfrm>
              <a:off x="1550390" y="1114355"/>
              <a:ext cx="10626844" cy="2464664"/>
              <a:chOff x="1211885" y="1272008"/>
              <a:chExt cx="10626844" cy="2464664"/>
            </a:xfrm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7E3FD7E-30D6-4622-D8C6-EE4AD30839EE}"/>
                  </a:ext>
                </a:extLst>
              </p:cNvPr>
              <p:cNvSpPr txBox="1"/>
              <p:nvPr/>
            </p:nvSpPr>
            <p:spPr>
              <a:xfrm>
                <a:off x="2260189" y="1272008"/>
                <a:ext cx="7482900" cy="6490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201522" tIns="161217" rIns="201522" bIns="161217" anchor="t"/>
              <a:lstStyle>
                <a:defPPr>
                  <a:defRPr lang="de-DE"/>
                </a:defPPr>
                <a:lvl1pPr>
                  <a:defRPr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de-DE" sz="32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Interesse an </a:t>
                </a:r>
                <a:r>
                  <a:rPr lang="de-DE" sz="3200" b="1" dirty="0"/>
                  <a:t>der individuellen Applikationsentwicklung mit </a:t>
                </a:r>
                <a:r>
                  <a:rPr lang="de-DE" sz="3200" b="1" dirty="0" err="1"/>
                  <a:t>cronos</a:t>
                </a:r>
                <a:r>
                  <a:rPr lang="de-DE" sz="3200" dirty="0"/>
                  <a:t>? </a:t>
                </a:r>
              </a:p>
            </p:txBody>
          </p:sp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15CFDE8F-E905-655C-DAA9-63122B4D4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211885" y="2847976"/>
                <a:ext cx="888696" cy="888696"/>
              </a:xfrm>
              <a:prstGeom prst="rect">
                <a:avLst/>
              </a:prstGeom>
            </p:spPr>
          </p:pic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71680D41-8AD2-7FB3-1E5E-ECC09C99982C}"/>
                  </a:ext>
                </a:extLst>
              </p:cNvPr>
              <p:cNvSpPr txBox="1"/>
              <p:nvPr/>
            </p:nvSpPr>
            <p:spPr>
              <a:xfrm>
                <a:off x="2260189" y="2638250"/>
                <a:ext cx="9578540" cy="6490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201522" tIns="161217" rIns="201522" bIns="161217" anchor="t"/>
              <a:lstStyle>
                <a:defPPr>
                  <a:defRPr lang="de-DE"/>
                </a:defPPr>
                <a:lvl1pPr>
                  <a:defRPr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Sprechen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Sie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unsere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Berater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an und</a:t>
                </a:r>
              </a:p>
              <a:p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überzeugen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Sie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sich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von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unserer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Expertise!</a:t>
                </a:r>
              </a:p>
            </p:txBody>
          </p:sp>
        </p:grp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8E35EF3-0A61-24A2-863C-86017B970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550390" y="1116596"/>
              <a:ext cx="888696" cy="888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3380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" val="8Rr1yg2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9AD4"/>
      </a:accent1>
      <a:accent2>
        <a:srgbClr val="7BD7D5"/>
      </a:accent2>
      <a:accent3>
        <a:srgbClr val="83A6BA"/>
      </a:accent3>
      <a:accent4>
        <a:srgbClr val="333D99"/>
      </a:accent4>
      <a:accent5>
        <a:srgbClr val="5B9BD5"/>
      </a:accent5>
      <a:accent6>
        <a:srgbClr val="EC40F0"/>
      </a:accent6>
      <a:hlink>
        <a:srgbClr val="0563C1"/>
      </a:hlink>
      <a:folHlink>
        <a:srgbClr val="00B0F0"/>
      </a:folHlink>
    </a:clrScheme>
    <a:fontScheme name="cronos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59AD4"/>
    </a:custClr>
    <a:custClr name="Custom Color 2">
      <a:srgbClr val="1E2154"/>
    </a:custClr>
    <a:custClr name="Custom Color 3">
      <a:srgbClr val="ABD8F7"/>
    </a:custClr>
    <a:custClr name="Custom Color 4">
      <a:srgbClr val="9C54D8"/>
    </a:custClr>
    <a:custClr name="Custom Color 5">
      <a:srgbClr val="26314F"/>
    </a:custClr>
    <a:custClr name="Custom Color 6">
      <a:srgbClr val="C0D7E2"/>
    </a:custClr>
    <a:custClr name="Custom Color 7">
      <a:srgbClr val="377CE1"/>
    </a:custClr>
    <a:custClr name="Custom Color 8">
      <a:srgbClr val="4E5F78"/>
    </a:custClr>
    <a:custClr name="Custom Color 9">
      <a:srgbClr val="B4C7E7"/>
    </a:custClr>
    <a:custClr name="Custom Color 10">
      <a:srgbClr val="66FFFF"/>
    </a:custClr>
    <a:custClr name="Custom Color 11">
      <a:srgbClr val="04749F"/>
    </a:custClr>
    <a:custClr name="Custom Color 12">
      <a:srgbClr val="59CBAD"/>
    </a:custClr>
  </a:custClrLst>
  <a:extLst>
    <a:ext uri="{05A4C25C-085E-4340-85A3-A5531E510DB2}">
      <thm15:themeFamily xmlns:thm15="http://schemas.microsoft.com/office/thememl/2012/main" name="cronos Unternehmensberatung Powerpoint 01 Master 2024 HD" id="{C56D21FB-E40F-1A40-AEEC-CADAC96A172B}" vid="{2D18CC61-5BF7-284A-B893-AA80E82F837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30071C4-B995-457A-9465-AF89FDF9A505}">
  <we:reference id="bfc52345-98f9-4096-99c4-2263a14c97f5" version="2.0.0.0" store="EXCatalog" storeType="EXCatalog"/>
  <we:alternateReferences>
    <we:reference id="WA104379997" version="2.0.0.0" store="de-DE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F265BC6-1DA2-42AB-A47C-7D76C24E61A7}">
  <we:reference id="1a8c35c1-32d2-4042-a068-c9161f2bab39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D394ED5F71C34D828F7411D6591B70" ma:contentTypeVersion="12" ma:contentTypeDescription="Ein neues Dokument erstellen." ma:contentTypeScope="" ma:versionID="e4a3763b1ef726d037c0b827f7adcb87">
  <xsd:schema xmlns:xsd="http://www.w3.org/2001/XMLSchema" xmlns:xs="http://www.w3.org/2001/XMLSchema" xmlns:p="http://schemas.microsoft.com/office/2006/metadata/properties" xmlns:ns2="d3c5e9d2-f634-4537-97e9-173d3cf67723" xmlns:ns3="4f93d54b-7a77-4e45-91d0-dce8e444133f" targetNamespace="http://schemas.microsoft.com/office/2006/metadata/properties" ma:root="true" ma:fieldsID="297d3e38056c4a8f2b838de52d65ebf3" ns2:_="" ns3:_="">
    <xsd:import namespace="d3c5e9d2-f634-4537-97e9-173d3cf67723"/>
    <xsd:import namespace="4f93d54b-7a77-4e45-91d0-dce8e4441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e9d2-f634-4537-97e9-173d3cf67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3d54b-7a77-4e45-91d0-dce8e44413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C01B54-0F7D-449B-97B9-A69BD4F42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8082F5-0E97-4670-8875-9D6D4FEDB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c5e9d2-f634-4537-97e9-173d3cf67723"/>
    <ds:schemaRef ds:uri="4f93d54b-7a77-4e45-91d0-dce8e4441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C0F3A-78FA-44B9-9F7C-0A9CA99E5348}">
  <ds:schemaRefs>
    <ds:schemaRef ds:uri="d3c5e9d2-f634-4537-97e9-173d3cf67723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4f93d54b-7a77-4e45-91d0-dce8e44413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429</Words>
  <Application>Microsoft Macintosh PowerPoint</Application>
  <PresentationFormat>Benutzerdefiniert</PresentationFormat>
  <Paragraphs>88</Paragraphs>
  <Slides>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4" baseType="lpstr">
      <vt:lpstr>Webdings</vt:lpstr>
      <vt:lpstr>Roboto Condensed</vt:lpstr>
      <vt:lpstr>Wingdings 3</vt:lpstr>
      <vt:lpstr>Calibri</vt:lpstr>
      <vt:lpstr>Roboto Thin</vt:lpstr>
      <vt:lpstr>Roboto Medium</vt:lpstr>
      <vt:lpstr>Roboto</vt:lpstr>
      <vt:lpstr>Roboto Light</vt:lpstr>
      <vt:lpstr>Arial</vt:lpstr>
      <vt:lpstr>Office</vt:lpstr>
      <vt:lpstr>think-cell Folie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Kampf, Robert [cronos]</dc:creator>
  <cp:lastModifiedBy>Weuthen, Simon [cronos]</cp:lastModifiedBy>
  <cp:revision>3</cp:revision>
  <dcterms:created xsi:type="dcterms:W3CDTF">2024-10-28T08:17:02Z</dcterms:created>
  <dcterms:modified xsi:type="dcterms:W3CDTF">2025-02-07T08:21:31Z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0x01010025D394ED5F71C34D828F7411D6591B70</vt:lpwstr>
  </property>
  <property fmtid="{D5CDD505-2E9C-101B-9397-08002B2CF9AE}" pid="3" name="ArticulateGUID">
    <vt:lpwstr>BD28DF89-9A0E-4888-8BA8-C1CDCD855911</vt:lpwstr>
  </property>
  <property fmtid="{D5CDD505-2E9C-101B-9397-08002B2CF9AE}" pid="4" name="ArticulatePath">
    <vt:lpwstr>cronos Powerpoint 01 MASTER 2020</vt:lpwstr>
  </property>
  <property fmtid="{D5CDD505-2E9C-101B-9397-08002B2CF9AE}" pid="5" name="MSIP_Label_f10e390b-bc72-4d5b-9d13-2aa57d2a05f1_Enabled">
    <vt:lpwstr>true</vt:lpwstr>
  </property>
  <property fmtid="{D5CDD505-2E9C-101B-9397-08002B2CF9AE}" pid="6" name="MSIP_Label_f10e390b-bc72-4d5b-9d13-2aa57d2a05f1_SetDate">
    <vt:lpwstr>2023-03-01T15:34:13Z</vt:lpwstr>
  </property>
  <property fmtid="{D5CDD505-2E9C-101B-9397-08002B2CF9AE}" pid="7" name="MSIP_Label_f10e390b-bc72-4d5b-9d13-2aa57d2a05f1_Method">
    <vt:lpwstr>Privileged</vt:lpwstr>
  </property>
  <property fmtid="{D5CDD505-2E9C-101B-9397-08002B2CF9AE}" pid="8" name="MSIP_Label_f10e390b-bc72-4d5b-9d13-2aa57d2a05f1_Name">
    <vt:lpwstr>Öffentlich</vt:lpwstr>
  </property>
  <property fmtid="{D5CDD505-2E9C-101B-9397-08002B2CF9AE}" pid="9" name="MSIP_Label_f10e390b-bc72-4d5b-9d13-2aa57d2a05f1_SiteId">
    <vt:lpwstr>a853a335-e38e-436b-98e2-9ffabedf1e1e</vt:lpwstr>
  </property>
  <property fmtid="{D5CDD505-2E9C-101B-9397-08002B2CF9AE}" pid="10" name="MSIP_Label_f10e390b-bc72-4d5b-9d13-2aa57d2a05f1_ActionId">
    <vt:lpwstr>419f8c64-46db-4087-9b04-13c9880c96b4</vt:lpwstr>
  </property>
  <property fmtid="{D5CDD505-2E9C-101B-9397-08002B2CF9AE}" pid="11" name="MSIP_Label_f10e390b-bc72-4d5b-9d13-2aa57d2a05f1_ContentBits">
    <vt:lpwstr>0</vt:lpwstr>
  </property>
</Properties>
</file>